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7" r:id="rId2"/>
    <p:sldId id="308" r:id="rId3"/>
    <p:sldId id="260" r:id="rId4"/>
    <p:sldId id="311" r:id="rId5"/>
    <p:sldId id="321" r:id="rId6"/>
    <p:sldId id="330" r:id="rId7"/>
    <p:sldId id="317" r:id="rId8"/>
    <p:sldId id="318" r:id="rId9"/>
    <p:sldId id="320" r:id="rId10"/>
    <p:sldId id="324" r:id="rId11"/>
    <p:sldId id="319" r:id="rId12"/>
    <p:sldId id="316" r:id="rId13"/>
    <p:sldId id="328" r:id="rId14"/>
    <p:sldId id="322" r:id="rId15"/>
    <p:sldId id="310" r:id="rId16"/>
    <p:sldId id="315" r:id="rId17"/>
    <p:sldId id="314" r:id="rId18"/>
    <p:sldId id="313" r:id="rId19"/>
    <p:sldId id="323" r:id="rId20"/>
    <p:sldId id="325" r:id="rId21"/>
    <p:sldId id="326" r:id="rId22"/>
    <p:sldId id="329" r:id="rId23"/>
    <p:sldId id="327" r:id="rId24"/>
    <p:sldId id="275" r:id="rId25"/>
    <p:sldId id="298" r:id="rId26"/>
    <p:sldId id="287" r:id="rId27"/>
    <p:sldId id="312" r:id="rId28"/>
    <p:sldId id="331" r:id="rId29"/>
    <p:sldId id="267"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2" autoAdjust="0"/>
    <p:restoredTop sz="94434" autoAdjust="0"/>
  </p:normalViewPr>
  <p:slideViewPr>
    <p:cSldViewPr snapToGrid="0">
      <p:cViewPr varScale="1">
        <p:scale>
          <a:sx n="96" d="100"/>
          <a:sy n="96" d="100"/>
        </p:scale>
        <p:origin x="88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8FEA088-8513-40A3-831B-45C7BF95FF55}" type="datetimeFigureOut">
              <a:rPr lang="en-US" smtClean="0"/>
              <a:t>10/1/20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C517EC2-983C-4C06-9E8B-DB4C03851223}" type="slidenum">
              <a:rPr lang="en-US" smtClean="0"/>
              <a:t>‹#›</a:t>
            </a:fld>
            <a:endParaRPr lang="en-US"/>
          </a:p>
        </p:txBody>
      </p:sp>
    </p:spTree>
    <p:extLst>
      <p:ext uri="{BB962C8B-B14F-4D97-AF65-F5344CB8AC3E}">
        <p14:creationId xmlns:p14="http://schemas.microsoft.com/office/powerpoint/2010/main" val="351094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12</a:t>
            </a:fld>
            <a:endParaRPr lang="en-US"/>
          </a:p>
        </p:txBody>
      </p:sp>
    </p:spTree>
    <p:extLst>
      <p:ext uri="{BB962C8B-B14F-4D97-AF65-F5344CB8AC3E}">
        <p14:creationId xmlns:p14="http://schemas.microsoft.com/office/powerpoint/2010/main" val="59473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15</a:t>
            </a:fld>
            <a:endParaRPr lang="en-US"/>
          </a:p>
        </p:txBody>
      </p:sp>
    </p:spTree>
    <p:extLst>
      <p:ext uri="{BB962C8B-B14F-4D97-AF65-F5344CB8AC3E}">
        <p14:creationId xmlns:p14="http://schemas.microsoft.com/office/powerpoint/2010/main" val="2615414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16</a:t>
            </a:fld>
            <a:endParaRPr lang="en-US"/>
          </a:p>
        </p:txBody>
      </p:sp>
    </p:spTree>
    <p:extLst>
      <p:ext uri="{BB962C8B-B14F-4D97-AF65-F5344CB8AC3E}">
        <p14:creationId xmlns:p14="http://schemas.microsoft.com/office/powerpoint/2010/main" val="192674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17</a:t>
            </a:fld>
            <a:endParaRPr lang="en-US"/>
          </a:p>
        </p:txBody>
      </p:sp>
    </p:spTree>
    <p:extLst>
      <p:ext uri="{BB962C8B-B14F-4D97-AF65-F5344CB8AC3E}">
        <p14:creationId xmlns:p14="http://schemas.microsoft.com/office/powerpoint/2010/main" val="273048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18</a:t>
            </a:fld>
            <a:endParaRPr lang="en-US"/>
          </a:p>
        </p:txBody>
      </p:sp>
    </p:spTree>
    <p:extLst>
      <p:ext uri="{BB962C8B-B14F-4D97-AF65-F5344CB8AC3E}">
        <p14:creationId xmlns:p14="http://schemas.microsoft.com/office/powerpoint/2010/main" val="322434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26</a:t>
            </a:fld>
            <a:endParaRPr lang="en-US"/>
          </a:p>
        </p:txBody>
      </p:sp>
    </p:spTree>
    <p:extLst>
      <p:ext uri="{BB962C8B-B14F-4D97-AF65-F5344CB8AC3E}">
        <p14:creationId xmlns:p14="http://schemas.microsoft.com/office/powerpoint/2010/main" val="108087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27</a:t>
            </a:fld>
            <a:endParaRPr lang="en-US"/>
          </a:p>
        </p:txBody>
      </p:sp>
    </p:spTree>
    <p:extLst>
      <p:ext uri="{BB962C8B-B14F-4D97-AF65-F5344CB8AC3E}">
        <p14:creationId xmlns:p14="http://schemas.microsoft.com/office/powerpoint/2010/main" val="2777219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7EC2-983C-4C06-9E8B-DB4C03851223}" type="slidenum">
              <a:rPr lang="en-US" smtClean="0"/>
              <a:t>28</a:t>
            </a:fld>
            <a:endParaRPr lang="en-US"/>
          </a:p>
        </p:txBody>
      </p:sp>
    </p:spTree>
    <p:extLst>
      <p:ext uri="{BB962C8B-B14F-4D97-AF65-F5344CB8AC3E}">
        <p14:creationId xmlns:p14="http://schemas.microsoft.com/office/powerpoint/2010/main" val="4248554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10/1/20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10/1/20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10/1/20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10/1/20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10/1/20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10/1/20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10/1/20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10/1/20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10/1/20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10/1/20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10/1/20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10/1/20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Floyd Burial 06/09/2020</a:t>
            </a:r>
          </a:p>
        </p:txBody>
      </p:sp>
      <p:sp>
        <p:nvSpPr>
          <p:cNvPr id="3" name="Content Placeholder 2"/>
          <p:cNvSpPr>
            <a:spLocks noGrp="1"/>
          </p:cNvSpPr>
          <p:nvPr>
            <p:ph idx="1"/>
          </p:nvPr>
        </p:nvSpPr>
        <p:spPr>
          <a:xfrm>
            <a:off x="1061383" y="1889125"/>
            <a:ext cx="10233800" cy="4851644"/>
          </a:xfrm>
        </p:spPr>
        <p:txBody>
          <a:bodyPr>
            <a:normAutofit/>
          </a:bodyPr>
          <a:lstStyle/>
          <a:p>
            <a:endParaRPr lang="en-US" dirty="0"/>
          </a:p>
          <a:p>
            <a:pPr marL="0" indent="0">
              <a:buNone/>
            </a:pPr>
            <a:endParaRPr lang="en-US" dirty="0"/>
          </a:p>
          <a:p>
            <a:r>
              <a:rPr lang="en-US" dirty="0"/>
              <a:t>Situation: Mr. George Floyd is scheduled to be entombed at Houston Memorial Gardens (2426 Cullen Blvd) on Tuesday 06/09/2020. Pearland PD, in conjunction with other agencies, have been tasked with providing security for the event and the surrounding area. </a:t>
            </a:r>
          </a:p>
          <a:p>
            <a:pPr marL="457200" lvl="1" indent="0">
              <a:buNone/>
            </a:pPr>
            <a:r>
              <a:rPr lang="en-US" dirty="0">
                <a:latin typeface="Calibri" panose="020F0502020204030204" pitchFamily="34" charset="0"/>
              </a:rPr>
              <a:t> </a:t>
            </a:r>
          </a:p>
          <a:p>
            <a:pPr marL="457200" lvl="1" indent="0">
              <a:buNone/>
            </a:pPr>
            <a:endParaRPr lang="en-US" dirty="0">
              <a:latin typeface="Calibri" panose="020F05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590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08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60567449-6411-44AD-95B7-B35D274875D9}"/>
              </a:ext>
            </a:extLst>
          </p:cNvPr>
          <p:cNvPicPr>
            <a:picLocks noGrp="1"/>
          </p:cNvPicPr>
          <p:nvPr>
            <p:ph idx="1"/>
          </p:nvPr>
        </p:nvPicPr>
        <p:blipFill rotWithShape="1">
          <a:blip r:embed="rId3"/>
          <a:srcRect l="21635" t="10256" r="23077" b="4273"/>
          <a:stretch/>
        </p:blipFill>
        <p:spPr bwMode="auto">
          <a:xfrm>
            <a:off x="2637651" y="1498453"/>
            <a:ext cx="7141844" cy="512884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BCAE0DF1-B0A8-45F0-B88B-B352F072EABC}"/>
              </a:ext>
            </a:extLst>
          </p:cNvPr>
          <p:cNvSpPr txBox="1"/>
          <p:nvPr/>
        </p:nvSpPr>
        <p:spPr>
          <a:xfrm>
            <a:off x="7214532" y="3429000"/>
            <a:ext cx="1568058" cy="646331"/>
          </a:xfrm>
          <a:prstGeom prst="rect">
            <a:avLst/>
          </a:prstGeom>
          <a:noFill/>
        </p:spPr>
        <p:txBody>
          <a:bodyPr wrap="none" rtlCol="0">
            <a:spAutoFit/>
          </a:bodyPr>
          <a:lstStyle/>
          <a:p>
            <a:r>
              <a:rPr lang="en-US" dirty="0"/>
              <a:t>“Overwatch 5”</a:t>
            </a:r>
          </a:p>
          <a:p>
            <a:r>
              <a:rPr lang="en-US" dirty="0" err="1"/>
              <a:t>BorTac</a:t>
            </a:r>
            <a:r>
              <a:rPr lang="en-US" dirty="0"/>
              <a:t> </a:t>
            </a:r>
          </a:p>
        </p:txBody>
      </p:sp>
      <p:sp>
        <p:nvSpPr>
          <p:cNvPr id="6" name="TextBox 5">
            <a:extLst>
              <a:ext uri="{FF2B5EF4-FFF2-40B4-BE49-F238E27FC236}">
                <a16:creationId xmlns:a16="http://schemas.microsoft.com/office/drawing/2014/main" id="{9A769C65-F0FC-4EB9-BE4E-530430496383}"/>
              </a:ext>
            </a:extLst>
          </p:cNvPr>
          <p:cNvSpPr txBox="1"/>
          <p:nvPr/>
        </p:nvSpPr>
        <p:spPr>
          <a:xfrm>
            <a:off x="7248088" y="4907560"/>
            <a:ext cx="1579278" cy="646331"/>
          </a:xfrm>
          <a:prstGeom prst="rect">
            <a:avLst/>
          </a:prstGeom>
          <a:noFill/>
        </p:spPr>
        <p:txBody>
          <a:bodyPr wrap="none" rtlCol="0">
            <a:spAutoFit/>
          </a:bodyPr>
          <a:lstStyle/>
          <a:p>
            <a:r>
              <a:rPr lang="en-US" dirty="0"/>
              <a:t>“Overwatch 6”</a:t>
            </a:r>
          </a:p>
          <a:p>
            <a:r>
              <a:rPr lang="en-US" dirty="0" err="1"/>
              <a:t>BorTac</a:t>
            </a:r>
            <a:endParaRPr lang="en-US" dirty="0"/>
          </a:p>
        </p:txBody>
      </p:sp>
    </p:spTree>
    <p:extLst>
      <p:ext uri="{BB962C8B-B14F-4D97-AF65-F5344CB8AC3E}">
        <p14:creationId xmlns:p14="http://schemas.microsoft.com/office/powerpoint/2010/main" val="315284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2AC262B-BA41-4402-951F-640D6135E9B7}"/>
              </a:ext>
            </a:extLst>
          </p:cNvPr>
          <p:cNvPicPr/>
          <p:nvPr/>
        </p:nvPicPr>
        <p:blipFill rotWithShape="1">
          <a:blip r:embed="rId3"/>
          <a:srcRect l="20994" t="10256" b="9118"/>
          <a:stretch/>
        </p:blipFill>
        <p:spPr bwMode="auto">
          <a:xfrm>
            <a:off x="2394072" y="1699075"/>
            <a:ext cx="8446843" cy="488596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24E50420-1595-403F-ACD9-164E79BAAD30}"/>
              </a:ext>
            </a:extLst>
          </p:cNvPr>
          <p:cNvSpPr txBox="1"/>
          <p:nvPr/>
        </p:nvSpPr>
        <p:spPr>
          <a:xfrm>
            <a:off x="8748346" y="5495192"/>
            <a:ext cx="1106393" cy="646331"/>
          </a:xfrm>
          <a:prstGeom prst="rect">
            <a:avLst/>
          </a:prstGeom>
          <a:noFill/>
        </p:spPr>
        <p:txBody>
          <a:bodyPr wrap="none" rtlCol="0">
            <a:spAutoFit/>
          </a:bodyPr>
          <a:lstStyle/>
          <a:p>
            <a:r>
              <a:rPr lang="en-US" dirty="0"/>
              <a:t>QRF 2</a:t>
            </a:r>
          </a:p>
          <a:p>
            <a:r>
              <a:rPr lang="en-US" dirty="0"/>
              <a:t>10 person</a:t>
            </a:r>
          </a:p>
        </p:txBody>
      </p:sp>
      <p:sp>
        <p:nvSpPr>
          <p:cNvPr id="7" name="Rectangle 6">
            <a:extLst>
              <a:ext uri="{FF2B5EF4-FFF2-40B4-BE49-F238E27FC236}">
                <a16:creationId xmlns:a16="http://schemas.microsoft.com/office/drawing/2014/main" id="{E846FEB8-86A7-4DEE-9711-FAE45FD978D7}"/>
              </a:ext>
            </a:extLst>
          </p:cNvPr>
          <p:cNvSpPr/>
          <p:nvPr/>
        </p:nvSpPr>
        <p:spPr>
          <a:xfrm>
            <a:off x="8299938" y="5167313"/>
            <a:ext cx="316524" cy="36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08DBF5-FDA1-479F-B885-74738503C882}"/>
              </a:ext>
            </a:extLst>
          </p:cNvPr>
          <p:cNvSpPr txBox="1"/>
          <p:nvPr/>
        </p:nvSpPr>
        <p:spPr>
          <a:xfrm>
            <a:off x="7382312" y="4767629"/>
            <a:ext cx="1002197" cy="646331"/>
          </a:xfrm>
          <a:prstGeom prst="rect">
            <a:avLst/>
          </a:prstGeom>
          <a:noFill/>
        </p:spPr>
        <p:txBody>
          <a:bodyPr wrap="none" rtlCol="0">
            <a:spAutoFit/>
          </a:bodyPr>
          <a:lstStyle/>
          <a:p>
            <a:r>
              <a:rPr lang="en-US" dirty="0"/>
              <a:t>TCP 12</a:t>
            </a:r>
          </a:p>
          <a:p>
            <a:r>
              <a:rPr lang="en-US" dirty="0"/>
              <a:t>4 person</a:t>
            </a:r>
          </a:p>
        </p:txBody>
      </p:sp>
      <p:sp>
        <p:nvSpPr>
          <p:cNvPr id="9" name="Rectangle 8">
            <a:extLst>
              <a:ext uri="{FF2B5EF4-FFF2-40B4-BE49-F238E27FC236}">
                <a16:creationId xmlns:a16="http://schemas.microsoft.com/office/drawing/2014/main" id="{D9FF9E88-B340-4DC8-A915-454C03DCEA89}"/>
              </a:ext>
            </a:extLst>
          </p:cNvPr>
          <p:cNvSpPr/>
          <p:nvPr/>
        </p:nvSpPr>
        <p:spPr>
          <a:xfrm>
            <a:off x="5444455" y="5251083"/>
            <a:ext cx="251670" cy="36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62A1DE-BD6C-41AC-ABC5-6A8440CA70BB}"/>
              </a:ext>
            </a:extLst>
          </p:cNvPr>
          <p:cNvSpPr txBox="1"/>
          <p:nvPr/>
        </p:nvSpPr>
        <p:spPr>
          <a:xfrm>
            <a:off x="5671559" y="5089600"/>
            <a:ext cx="1046569" cy="646331"/>
          </a:xfrm>
          <a:prstGeom prst="rect">
            <a:avLst/>
          </a:prstGeom>
          <a:noFill/>
        </p:spPr>
        <p:txBody>
          <a:bodyPr wrap="none" rtlCol="0">
            <a:spAutoFit/>
          </a:bodyPr>
          <a:lstStyle/>
          <a:p>
            <a:r>
              <a:rPr lang="en-US" dirty="0"/>
              <a:t>TCP 11</a:t>
            </a:r>
          </a:p>
          <a:p>
            <a:r>
              <a:rPr lang="en-US" dirty="0"/>
              <a:t>4 People </a:t>
            </a:r>
          </a:p>
        </p:txBody>
      </p:sp>
      <p:sp>
        <p:nvSpPr>
          <p:cNvPr id="11" name="Rectangle 10">
            <a:extLst>
              <a:ext uri="{FF2B5EF4-FFF2-40B4-BE49-F238E27FC236}">
                <a16:creationId xmlns:a16="http://schemas.microsoft.com/office/drawing/2014/main" id="{F21DE9DA-BBCD-4032-920A-4B05C41E79B6}"/>
              </a:ext>
            </a:extLst>
          </p:cNvPr>
          <p:cNvSpPr/>
          <p:nvPr/>
        </p:nvSpPr>
        <p:spPr>
          <a:xfrm>
            <a:off x="2835793" y="5313667"/>
            <a:ext cx="379360" cy="36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715ABA-1E07-40B2-8830-477278326860}"/>
              </a:ext>
            </a:extLst>
          </p:cNvPr>
          <p:cNvSpPr txBox="1"/>
          <p:nvPr/>
        </p:nvSpPr>
        <p:spPr>
          <a:xfrm>
            <a:off x="3215153" y="4848837"/>
            <a:ext cx="1106393" cy="646331"/>
          </a:xfrm>
          <a:prstGeom prst="rect">
            <a:avLst/>
          </a:prstGeom>
          <a:noFill/>
        </p:spPr>
        <p:txBody>
          <a:bodyPr wrap="none" rtlCol="0">
            <a:spAutoFit/>
          </a:bodyPr>
          <a:lstStyle/>
          <a:p>
            <a:r>
              <a:rPr lang="en-US" dirty="0"/>
              <a:t>TCP 10</a:t>
            </a:r>
          </a:p>
          <a:p>
            <a:r>
              <a:rPr lang="en-US" dirty="0"/>
              <a:t>10 person</a:t>
            </a:r>
          </a:p>
        </p:txBody>
      </p:sp>
      <p:sp>
        <p:nvSpPr>
          <p:cNvPr id="13" name="TextBox 12">
            <a:extLst>
              <a:ext uri="{FF2B5EF4-FFF2-40B4-BE49-F238E27FC236}">
                <a16:creationId xmlns:a16="http://schemas.microsoft.com/office/drawing/2014/main" id="{896C9B40-2048-4095-9CC0-52973D748AC4}"/>
              </a:ext>
            </a:extLst>
          </p:cNvPr>
          <p:cNvSpPr txBox="1"/>
          <p:nvPr/>
        </p:nvSpPr>
        <p:spPr>
          <a:xfrm>
            <a:off x="3215153" y="2013358"/>
            <a:ext cx="865943" cy="369332"/>
          </a:xfrm>
          <a:prstGeom prst="rect">
            <a:avLst/>
          </a:prstGeom>
          <a:noFill/>
        </p:spPr>
        <p:txBody>
          <a:bodyPr wrap="none" rtlCol="0">
            <a:spAutoFit/>
          </a:bodyPr>
          <a:lstStyle/>
          <a:p>
            <a:r>
              <a:rPr lang="en-US" dirty="0"/>
              <a:t>Church</a:t>
            </a:r>
          </a:p>
        </p:txBody>
      </p:sp>
    </p:spTree>
    <p:extLst>
      <p:ext uri="{BB962C8B-B14F-4D97-AF65-F5344CB8AC3E}">
        <p14:creationId xmlns:p14="http://schemas.microsoft.com/office/powerpoint/2010/main" val="218092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a:extLst>
              <a:ext uri="{FF2B5EF4-FFF2-40B4-BE49-F238E27FC236}">
                <a16:creationId xmlns:a16="http://schemas.microsoft.com/office/drawing/2014/main" id="{D4CEB80B-0499-467F-B047-D0B8144F47B3}"/>
              </a:ext>
            </a:extLst>
          </p:cNvPr>
          <p:cNvPicPr>
            <a:picLocks noGrp="1"/>
          </p:cNvPicPr>
          <p:nvPr>
            <p:ph idx="1"/>
          </p:nvPr>
        </p:nvPicPr>
        <p:blipFill rotWithShape="1">
          <a:blip r:embed="rId4"/>
          <a:srcRect l="21474" t="19944" r="13141" b="8831"/>
          <a:stretch/>
        </p:blipFill>
        <p:spPr bwMode="auto">
          <a:xfrm>
            <a:off x="2686571" y="1834014"/>
            <a:ext cx="7101432" cy="4351338"/>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78ABED57-B7B3-404D-AD35-7C67805295F6}"/>
              </a:ext>
            </a:extLst>
          </p:cNvPr>
          <p:cNvSpPr/>
          <p:nvPr/>
        </p:nvSpPr>
        <p:spPr>
          <a:xfrm>
            <a:off x="3003259" y="3070371"/>
            <a:ext cx="746620" cy="268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extBox 8">
            <a:extLst>
              <a:ext uri="{FF2B5EF4-FFF2-40B4-BE49-F238E27FC236}">
                <a16:creationId xmlns:a16="http://schemas.microsoft.com/office/drawing/2014/main" id="{0986F1E5-3E30-475C-84D2-E16B8132DC19}"/>
              </a:ext>
            </a:extLst>
          </p:cNvPr>
          <p:cNvSpPr txBox="1"/>
          <p:nvPr/>
        </p:nvSpPr>
        <p:spPr>
          <a:xfrm>
            <a:off x="2686571" y="3268087"/>
            <a:ext cx="1521570" cy="1200329"/>
          </a:xfrm>
          <a:prstGeom prst="rect">
            <a:avLst/>
          </a:prstGeom>
          <a:noFill/>
        </p:spPr>
        <p:txBody>
          <a:bodyPr wrap="none" rtlCol="0">
            <a:spAutoFit/>
          </a:bodyPr>
          <a:lstStyle/>
          <a:p>
            <a:r>
              <a:rPr lang="en-US" dirty="0"/>
              <a:t>TCP 13 </a:t>
            </a:r>
          </a:p>
          <a:p>
            <a:r>
              <a:rPr lang="en-US" dirty="0"/>
              <a:t>3 dump trucks</a:t>
            </a:r>
          </a:p>
          <a:p>
            <a:r>
              <a:rPr lang="en-US" dirty="0"/>
              <a:t>2 LMTV</a:t>
            </a:r>
          </a:p>
          <a:p>
            <a:r>
              <a:rPr lang="en-US" dirty="0"/>
              <a:t>10 Person</a:t>
            </a:r>
          </a:p>
        </p:txBody>
      </p:sp>
      <p:sp>
        <p:nvSpPr>
          <p:cNvPr id="10" name="Rectangle 9">
            <a:extLst>
              <a:ext uri="{FF2B5EF4-FFF2-40B4-BE49-F238E27FC236}">
                <a16:creationId xmlns:a16="http://schemas.microsoft.com/office/drawing/2014/main" id="{03EF36AA-2C3B-4C00-B3DD-D4E16AD9BD15}"/>
              </a:ext>
            </a:extLst>
          </p:cNvPr>
          <p:cNvSpPr/>
          <p:nvPr/>
        </p:nvSpPr>
        <p:spPr>
          <a:xfrm>
            <a:off x="4093828" y="3758268"/>
            <a:ext cx="355134" cy="402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8EA232-E951-44F7-801C-C58A3DB06EAE}"/>
              </a:ext>
            </a:extLst>
          </p:cNvPr>
          <p:cNvSpPr txBox="1"/>
          <p:nvPr/>
        </p:nvSpPr>
        <p:spPr>
          <a:xfrm>
            <a:off x="4538444" y="3758268"/>
            <a:ext cx="1002197" cy="646331"/>
          </a:xfrm>
          <a:prstGeom prst="rect">
            <a:avLst/>
          </a:prstGeom>
          <a:noFill/>
        </p:spPr>
        <p:txBody>
          <a:bodyPr wrap="none" rtlCol="0">
            <a:spAutoFit/>
          </a:bodyPr>
          <a:lstStyle/>
          <a:p>
            <a:r>
              <a:rPr lang="en-US" dirty="0"/>
              <a:t>TCP 15 </a:t>
            </a:r>
          </a:p>
          <a:p>
            <a:r>
              <a:rPr lang="en-US" dirty="0"/>
              <a:t>4 person</a:t>
            </a:r>
          </a:p>
        </p:txBody>
      </p:sp>
      <p:sp>
        <p:nvSpPr>
          <p:cNvPr id="12" name="Rectangle 11">
            <a:extLst>
              <a:ext uri="{FF2B5EF4-FFF2-40B4-BE49-F238E27FC236}">
                <a16:creationId xmlns:a16="http://schemas.microsoft.com/office/drawing/2014/main" id="{DA533F3B-C7CD-43D1-B9BF-1BE14D99282C}"/>
              </a:ext>
            </a:extLst>
          </p:cNvPr>
          <p:cNvSpPr/>
          <p:nvPr/>
        </p:nvSpPr>
        <p:spPr>
          <a:xfrm>
            <a:off x="8883941" y="5276675"/>
            <a:ext cx="343949" cy="251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4EAEAA0-846E-462B-9D8E-74C29F46AE94}"/>
              </a:ext>
            </a:extLst>
          </p:cNvPr>
          <p:cNvSpPr txBox="1"/>
          <p:nvPr/>
        </p:nvSpPr>
        <p:spPr>
          <a:xfrm>
            <a:off x="7994709" y="5530632"/>
            <a:ext cx="1921078" cy="646331"/>
          </a:xfrm>
          <a:prstGeom prst="rect">
            <a:avLst/>
          </a:prstGeom>
          <a:noFill/>
        </p:spPr>
        <p:txBody>
          <a:bodyPr wrap="square" rtlCol="0">
            <a:spAutoFit/>
          </a:bodyPr>
          <a:lstStyle/>
          <a:p>
            <a:r>
              <a:rPr lang="en-US" dirty="0"/>
              <a:t>TCP 14</a:t>
            </a:r>
          </a:p>
          <a:p>
            <a:r>
              <a:rPr lang="en-US" dirty="0"/>
              <a:t>2 LMTV 10 Person</a:t>
            </a:r>
          </a:p>
        </p:txBody>
      </p:sp>
      <p:sp>
        <p:nvSpPr>
          <p:cNvPr id="14" name="Rectangle 13">
            <a:extLst>
              <a:ext uri="{FF2B5EF4-FFF2-40B4-BE49-F238E27FC236}">
                <a16:creationId xmlns:a16="http://schemas.microsoft.com/office/drawing/2014/main" id="{3FA7B5A6-B15A-412D-A07D-9E3F41B8CCCB}"/>
              </a:ext>
            </a:extLst>
          </p:cNvPr>
          <p:cNvSpPr/>
          <p:nvPr/>
        </p:nvSpPr>
        <p:spPr>
          <a:xfrm>
            <a:off x="3598877" y="3338818"/>
            <a:ext cx="293615" cy="268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AB9494-AFB1-41C3-84C7-7F3532F1475B}"/>
              </a:ext>
            </a:extLst>
          </p:cNvPr>
          <p:cNvSpPr txBox="1"/>
          <p:nvPr/>
        </p:nvSpPr>
        <p:spPr>
          <a:xfrm>
            <a:off x="7642846" y="4191417"/>
            <a:ext cx="1106393" cy="646331"/>
          </a:xfrm>
          <a:prstGeom prst="rect">
            <a:avLst/>
          </a:prstGeom>
          <a:noFill/>
        </p:spPr>
        <p:txBody>
          <a:bodyPr wrap="none" rtlCol="0">
            <a:spAutoFit/>
          </a:bodyPr>
          <a:lstStyle/>
          <a:p>
            <a:r>
              <a:rPr lang="en-US" dirty="0"/>
              <a:t>QRF 3</a:t>
            </a:r>
          </a:p>
          <a:p>
            <a:r>
              <a:rPr lang="en-US" dirty="0"/>
              <a:t>10 person</a:t>
            </a:r>
          </a:p>
        </p:txBody>
      </p:sp>
    </p:spTree>
    <p:extLst>
      <p:ext uri="{BB962C8B-B14F-4D97-AF65-F5344CB8AC3E}">
        <p14:creationId xmlns:p14="http://schemas.microsoft.com/office/powerpoint/2010/main" val="100480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C7602A66-B077-491D-8C6E-38255AF4F012}"/>
              </a:ext>
            </a:extLst>
          </p:cNvPr>
          <p:cNvPicPr>
            <a:picLocks noGrp="1"/>
          </p:cNvPicPr>
          <p:nvPr>
            <p:ph idx="1"/>
          </p:nvPr>
        </p:nvPicPr>
        <p:blipFill rotWithShape="1">
          <a:blip r:embed="rId3"/>
          <a:srcRect l="16827" t="9687" r="8333" b="4843"/>
          <a:stretch/>
        </p:blipFill>
        <p:spPr bwMode="auto">
          <a:xfrm>
            <a:off x="2502848" y="1889125"/>
            <a:ext cx="7186305" cy="461645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B657351F-1E02-47DA-9E58-1BD912CE9E84}"/>
              </a:ext>
            </a:extLst>
          </p:cNvPr>
          <p:cNvSpPr/>
          <p:nvPr/>
        </p:nvSpPr>
        <p:spPr>
          <a:xfrm>
            <a:off x="8481270" y="2701255"/>
            <a:ext cx="302003" cy="318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467D60-BD85-40CD-822B-2D894D73150D}"/>
              </a:ext>
            </a:extLst>
          </p:cNvPr>
          <p:cNvSpPr txBox="1"/>
          <p:nvPr/>
        </p:nvSpPr>
        <p:spPr>
          <a:xfrm>
            <a:off x="8363824" y="3103927"/>
            <a:ext cx="1002197" cy="646331"/>
          </a:xfrm>
          <a:prstGeom prst="rect">
            <a:avLst/>
          </a:prstGeom>
          <a:noFill/>
        </p:spPr>
        <p:txBody>
          <a:bodyPr wrap="none" rtlCol="0">
            <a:spAutoFit/>
          </a:bodyPr>
          <a:lstStyle/>
          <a:p>
            <a:r>
              <a:rPr lang="en-US" dirty="0"/>
              <a:t>TCP 17</a:t>
            </a:r>
          </a:p>
          <a:p>
            <a:r>
              <a:rPr lang="en-US" dirty="0"/>
              <a:t>2 person</a:t>
            </a:r>
          </a:p>
        </p:txBody>
      </p:sp>
    </p:spTree>
    <p:extLst>
      <p:ext uri="{BB962C8B-B14F-4D97-AF65-F5344CB8AC3E}">
        <p14:creationId xmlns:p14="http://schemas.microsoft.com/office/powerpoint/2010/main" val="147702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8945B629-3A7F-4E79-A31A-F68CCF6052AF}"/>
              </a:ext>
            </a:extLst>
          </p:cNvPr>
          <p:cNvPicPr>
            <a:picLocks noGrp="1"/>
          </p:cNvPicPr>
          <p:nvPr>
            <p:ph idx="1"/>
          </p:nvPr>
        </p:nvPicPr>
        <p:blipFill rotWithShape="1">
          <a:blip r:embed="rId3"/>
          <a:srcRect l="39102" t="10541" b="8261"/>
          <a:stretch/>
        </p:blipFill>
        <p:spPr bwMode="auto">
          <a:xfrm>
            <a:off x="3018392" y="1889125"/>
            <a:ext cx="6155216" cy="461645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37E83434-923D-472A-AC53-FF130643F381}"/>
              </a:ext>
            </a:extLst>
          </p:cNvPr>
          <p:cNvSpPr/>
          <p:nvPr/>
        </p:nvSpPr>
        <p:spPr>
          <a:xfrm>
            <a:off x="4127863" y="4441371"/>
            <a:ext cx="191588" cy="191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DDCB28-FEC9-4091-9042-7BF6B001658D}"/>
              </a:ext>
            </a:extLst>
          </p:cNvPr>
          <p:cNvSpPr txBox="1"/>
          <p:nvPr/>
        </p:nvSpPr>
        <p:spPr>
          <a:xfrm>
            <a:off x="3745801" y="4628203"/>
            <a:ext cx="1002197" cy="646331"/>
          </a:xfrm>
          <a:prstGeom prst="rect">
            <a:avLst/>
          </a:prstGeom>
          <a:noFill/>
        </p:spPr>
        <p:txBody>
          <a:bodyPr wrap="none" rtlCol="0">
            <a:spAutoFit/>
          </a:bodyPr>
          <a:lstStyle/>
          <a:p>
            <a:r>
              <a:rPr lang="en-US" dirty="0"/>
              <a:t>TCP 16</a:t>
            </a:r>
          </a:p>
          <a:p>
            <a:r>
              <a:rPr lang="en-US" dirty="0"/>
              <a:t>2 person</a:t>
            </a:r>
          </a:p>
        </p:txBody>
      </p:sp>
    </p:spTree>
    <p:extLst>
      <p:ext uri="{BB962C8B-B14F-4D97-AF65-F5344CB8AC3E}">
        <p14:creationId xmlns:p14="http://schemas.microsoft.com/office/powerpoint/2010/main" val="2395808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B6CF259A-D77D-4ADF-B4B4-13A660FCFA86}"/>
              </a:ext>
            </a:extLst>
          </p:cNvPr>
          <p:cNvPicPr>
            <a:picLocks noGrp="1" noChangeAspect="1"/>
          </p:cNvPicPr>
          <p:nvPr>
            <p:ph idx="1"/>
          </p:nvPr>
        </p:nvPicPr>
        <p:blipFill>
          <a:blip r:embed="rId4"/>
          <a:stretch>
            <a:fillRect/>
          </a:stretch>
        </p:blipFill>
        <p:spPr>
          <a:xfrm>
            <a:off x="2842809" y="1657084"/>
            <a:ext cx="6325299" cy="4990602"/>
          </a:xfrm>
          <a:prstGeom prst="rect">
            <a:avLst/>
          </a:prstGeom>
        </p:spPr>
      </p:pic>
      <p:sp>
        <p:nvSpPr>
          <p:cNvPr id="10" name="Arrow: Right 9">
            <a:extLst>
              <a:ext uri="{FF2B5EF4-FFF2-40B4-BE49-F238E27FC236}">
                <a16:creationId xmlns:a16="http://schemas.microsoft.com/office/drawing/2014/main" id="{6B48EBA9-DAEA-471A-80EA-0470F89DD694}"/>
              </a:ext>
            </a:extLst>
          </p:cNvPr>
          <p:cNvSpPr/>
          <p:nvPr/>
        </p:nvSpPr>
        <p:spPr>
          <a:xfrm>
            <a:off x="3808602" y="2994870"/>
            <a:ext cx="318781"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903515E-FDDF-49E4-8341-E7C5F259FE49}"/>
              </a:ext>
            </a:extLst>
          </p:cNvPr>
          <p:cNvSpPr/>
          <p:nvPr/>
        </p:nvSpPr>
        <p:spPr>
          <a:xfrm>
            <a:off x="3808602" y="3949954"/>
            <a:ext cx="318781"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84F964F-B0B2-4B9B-86DB-9DE0BB9AA718}"/>
              </a:ext>
            </a:extLst>
          </p:cNvPr>
          <p:cNvSpPr/>
          <p:nvPr/>
        </p:nvSpPr>
        <p:spPr>
          <a:xfrm rot="16200000">
            <a:off x="4349691" y="4804085"/>
            <a:ext cx="35233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1A0671-DA3E-4176-A5EA-0802AF3E30C7}"/>
              </a:ext>
            </a:extLst>
          </p:cNvPr>
          <p:cNvSpPr txBox="1"/>
          <p:nvPr/>
        </p:nvSpPr>
        <p:spPr>
          <a:xfrm>
            <a:off x="3473273" y="3030295"/>
            <a:ext cx="729687" cy="369332"/>
          </a:xfrm>
          <a:prstGeom prst="rect">
            <a:avLst/>
          </a:prstGeom>
          <a:noFill/>
        </p:spPr>
        <p:txBody>
          <a:bodyPr wrap="none" rtlCol="0">
            <a:spAutoFit/>
          </a:bodyPr>
          <a:lstStyle/>
          <a:p>
            <a:r>
              <a:rPr lang="en-US" dirty="0"/>
              <a:t>ECP 1</a:t>
            </a:r>
          </a:p>
        </p:txBody>
      </p:sp>
      <p:sp>
        <p:nvSpPr>
          <p:cNvPr id="14" name="TextBox 13">
            <a:extLst>
              <a:ext uri="{FF2B5EF4-FFF2-40B4-BE49-F238E27FC236}">
                <a16:creationId xmlns:a16="http://schemas.microsoft.com/office/drawing/2014/main" id="{2DEE6B54-D481-48D5-9D7B-D3A5AD4B6643}"/>
              </a:ext>
            </a:extLst>
          </p:cNvPr>
          <p:cNvSpPr txBox="1"/>
          <p:nvPr/>
        </p:nvSpPr>
        <p:spPr>
          <a:xfrm>
            <a:off x="3534271" y="3643039"/>
            <a:ext cx="744114" cy="369332"/>
          </a:xfrm>
          <a:prstGeom prst="rect">
            <a:avLst/>
          </a:prstGeom>
          <a:noFill/>
        </p:spPr>
        <p:txBody>
          <a:bodyPr wrap="none" rtlCol="0">
            <a:spAutoFit/>
          </a:bodyPr>
          <a:lstStyle/>
          <a:p>
            <a:r>
              <a:rPr lang="en-US" dirty="0"/>
              <a:t>ECP 2</a:t>
            </a:r>
          </a:p>
        </p:txBody>
      </p:sp>
      <p:sp>
        <p:nvSpPr>
          <p:cNvPr id="15" name="TextBox 14">
            <a:extLst>
              <a:ext uri="{FF2B5EF4-FFF2-40B4-BE49-F238E27FC236}">
                <a16:creationId xmlns:a16="http://schemas.microsoft.com/office/drawing/2014/main" id="{7B355D97-E7CE-4424-AE23-ED0C7D9C18BE}"/>
              </a:ext>
            </a:extLst>
          </p:cNvPr>
          <p:cNvSpPr txBox="1"/>
          <p:nvPr/>
        </p:nvSpPr>
        <p:spPr>
          <a:xfrm>
            <a:off x="4161016" y="5014183"/>
            <a:ext cx="729687" cy="369332"/>
          </a:xfrm>
          <a:prstGeom prst="rect">
            <a:avLst/>
          </a:prstGeom>
          <a:noFill/>
        </p:spPr>
        <p:txBody>
          <a:bodyPr wrap="none" rtlCol="0">
            <a:spAutoFit/>
          </a:bodyPr>
          <a:lstStyle/>
          <a:p>
            <a:r>
              <a:rPr lang="en-US" dirty="0"/>
              <a:t>ECP 3</a:t>
            </a:r>
          </a:p>
        </p:txBody>
      </p:sp>
    </p:spTree>
    <p:extLst>
      <p:ext uri="{BB962C8B-B14F-4D97-AF65-F5344CB8AC3E}">
        <p14:creationId xmlns:p14="http://schemas.microsoft.com/office/powerpoint/2010/main" val="389461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Content Placeholder 16">
            <a:extLst>
              <a:ext uri="{FF2B5EF4-FFF2-40B4-BE49-F238E27FC236}">
                <a16:creationId xmlns:a16="http://schemas.microsoft.com/office/drawing/2014/main" id="{E117DB11-13BA-476A-B727-1AD004105CAF}"/>
              </a:ext>
            </a:extLst>
          </p:cNvPr>
          <p:cNvPicPr>
            <a:picLocks noGrp="1"/>
          </p:cNvPicPr>
          <p:nvPr>
            <p:ph idx="1"/>
          </p:nvPr>
        </p:nvPicPr>
        <p:blipFill rotWithShape="1">
          <a:blip r:embed="rId4"/>
          <a:srcRect l="22917" t="9632" r="25160" b="9066"/>
          <a:stretch/>
        </p:blipFill>
        <p:spPr bwMode="auto">
          <a:xfrm>
            <a:off x="3367455" y="1493240"/>
            <a:ext cx="5617154" cy="507461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001DC57-99F3-4D1D-A912-BB22D55DF5B0}"/>
              </a:ext>
            </a:extLst>
          </p:cNvPr>
          <p:cNvSpPr txBox="1"/>
          <p:nvPr/>
        </p:nvSpPr>
        <p:spPr>
          <a:xfrm>
            <a:off x="3367455" y="5204990"/>
            <a:ext cx="1229824" cy="646331"/>
          </a:xfrm>
          <a:prstGeom prst="rect">
            <a:avLst/>
          </a:prstGeom>
          <a:noFill/>
        </p:spPr>
        <p:txBody>
          <a:bodyPr wrap="none" rtlCol="0">
            <a:spAutoFit/>
          </a:bodyPr>
          <a:lstStyle/>
          <a:p>
            <a:r>
              <a:rPr lang="en-US" dirty="0"/>
              <a:t>Alvin Team</a:t>
            </a:r>
          </a:p>
          <a:p>
            <a:r>
              <a:rPr lang="en-US" dirty="0"/>
              <a:t>TAC 3</a:t>
            </a:r>
          </a:p>
        </p:txBody>
      </p:sp>
      <p:sp>
        <p:nvSpPr>
          <p:cNvPr id="4" name="TextBox 3">
            <a:extLst>
              <a:ext uri="{FF2B5EF4-FFF2-40B4-BE49-F238E27FC236}">
                <a16:creationId xmlns:a16="http://schemas.microsoft.com/office/drawing/2014/main" id="{41F648C4-4036-4222-B884-A1554A3B4417}"/>
              </a:ext>
            </a:extLst>
          </p:cNvPr>
          <p:cNvSpPr txBox="1"/>
          <p:nvPr/>
        </p:nvSpPr>
        <p:spPr>
          <a:xfrm>
            <a:off x="6241975" y="3059668"/>
            <a:ext cx="2165529" cy="369332"/>
          </a:xfrm>
          <a:prstGeom prst="rect">
            <a:avLst/>
          </a:prstGeom>
          <a:noFill/>
        </p:spPr>
        <p:txBody>
          <a:bodyPr wrap="none" rtlCol="0">
            <a:spAutoFit/>
          </a:bodyPr>
          <a:lstStyle/>
          <a:p>
            <a:r>
              <a:rPr lang="en-US" dirty="0"/>
              <a:t>Pearland Team TAC 1</a:t>
            </a:r>
          </a:p>
        </p:txBody>
      </p:sp>
      <p:sp>
        <p:nvSpPr>
          <p:cNvPr id="5" name="TextBox 4">
            <a:extLst>
              <a:ext uri="{FF2B5EF4-FFF2-40B4-BE49-F238E27FC236}">
                <a16:creationId xmlns:a16="http://schemas.microsoft.com/office/drawing/2014/main" id="{A113BC89-18B8-4295-8C27-1B0CB81BD784}"/>
              </a:ext>
            </a:extLst>
          </p:cNvPr>
          <p:cNvSpPr txBox="1"/>
          <p:nvPr/>
        </p:nvSpPr>
        <p:spPr>
          <a:xfrm>
            <a:off x="3367455" y="3759056"/>
            <a:ext cx="1042850" cy="646331"/>
          </a:xfrm>
          <a:prstGeom prst="rect">
            <a:avLst/>
          </a:prstGeom>
          <a:noFill/>
        </p:spPr>
        <p:txBody>
          <a:bodyPr wrap="none" rtlCol="0">
            <a:spAutoFit/>
          </a:bodyPr>
          <a:lstStyle/>
          <a:p>
            <a:r>
              <a:rPr lang="en-US" dirty="0"/>
              <a:t>LC Team </a:t>
            </a:r>
          </a:p>
          <a:p>
            <a:r>
              <a:rPr lang="en-US" dirty="0"/>
              <a:t>TAC 2</a:t>
            </a:r>
          </a:p>
        </p:txBody>
      </p:sp>
      <p:sp>
        <p:nvSpPr>
          <p:cNvPr id="6" name="Arrow: Right 5">
            <a:extLst>
              <a:ext uri="{FF2B5EF4-FFF2-40B4-BE49-F238E27FC236}">
                <a16:creationId xmlns:a16="http://schemas.microsoft.com/office/drawing/2014/main" id="{4C9C49D1-94CD-42E3-AA22-50033ADCAC64}"/>
              </a:ext>
            </a:extLst>
          </p:cNvPr>
          <p:cNvSpPr/>
          <p:nvPr/>
        </p:nvSpPr>
        <p:spPr>
          <a:xfrm rot="10283944">
            <a:off x="4866176" y="3246539"/>
            <a:ext cx="1229824" cy="268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493545F-74A9-4FCD-9264-FF6D7A06A317}"/>
              </a:ext>
            </a:extLst>
          </p:cNvPr>
          <p:cNvSpPr/>
          <p:nvPr/>
        </p:nvSpPr>
        <p:spPr>
          <a:xfrm rot="16048663">
            <a:off x="4636126" y="5279277"/>
            <a:ext cx="385893" cy="247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7952264-4DD7-4696-9A55-1CFF2DAD01FA}"/>
              </a:ext>
            </a:extLst>
          </p:cNvPr>
          <p:cNvSpPr/>
          <p:nvPr/>
        </p:nvSpPr>
        <p:spPr>
          <a:xfrm>
            <a:off x="3657600" y="4337108"/>
            <a:ext cx="752705" cy="243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620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Content Placeholder 16">
            <a:extLst>
              <a:ext uri="{FF2B5EF4-FFF2-40B4-BE49-F238E27FC236}">
                <a16:creationId xmlns:a16="http://schemas.microsoft.com/office/drawing/2014/main" id="{E117DB11-13BA-476A-B727-1AD004105CAF}"/>
              </a:ext>
            </a:extLst>
          </p:cNvPr>
          <p:cNvPicPr>
            <a:picLocks noGrp="1"/>
          </p:cNvPicPr>
          <p:nvPr>
            <p:ph idx="1"/>
          </p:nvPr>
        </p:nvPicPr>
        <p:blipFill rotWithShape="1">
          <a:blip r:embed="rId4"/>
          <a:srcRect l="22917" t="9632" r="25160" b="9066"/>
          <a:stretch/>
        </p:blipFill>
        <p:spPr bwMode="auto">
          <a:xfrm>
            <a:off x="3367455" y="1493240"/>
            <a:ext cx="5617154" cy="507461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0001419-076C-45C7-BD24-C170C6E44969}"/>
              </a:ext>
            </a:extLst>
          </p:cNvPr>
          <p:cNvSpPr txBox="1"/>
          <p:nvPr/>
        </p:nvSpPr>
        <p:spPr>
          <a:xfrm>
            <a:off x="4534354" y="2701255"/>
            <a:ext cx="1561646" cy="369332"/>
          </a:xfrm>
          <a:prstGeom prst="rect">
            <a:avLst/>
          </a:prstGeom>
          <a:noFill/>
        </p:spPr>
        <p:txBody>
          <a:bodyPr wrap="none" rtlCol="0">
            <a:spAutoFit/>
          </a:bodyPr>
          <a:lstStyle/>
          <a:p>
            <a:r>
              <a:rPr lang="en-US" dirty="0">
                <a:solidFill>
                  <a:schemeClr val="bg1"/>
                </a:solidFill>
              </a:rPr>
              <a:t>“Overwatch 1”</a:t>
            </a:r>
          </a:p>
        </p:txBody>
      </p:sp>
      <p:sp>
        <p:nvSpPr>
          <p:cNvPr id="4" name="TextBox 3">
            <a:extLst>
              <a:ext uri="{FF2B5EF4-FFF2-40B4-BE49-F238E27FC236}">
                <a16:creationId xmlns:a16="http://schemas.microsoft.com/office/drawing/2014/main" id="{BBD6DAB8-3F11-4536-96A9-F2338AB1987C}"/>
              </a:ext>
            </a:extLst>
          </p:cNvPr>
          <p:cNvSpPr txBox="1"/>
          <p:nvPr/>
        </p:nvSpPr>
        <p:spPr>
          <a:xfrm>
            <a:off x="3665989" y="3280095"/>
            <a:ext cx="1576072" cy="369332"/>
          </a:xfrm>
          <a:prstGeom prst="rect">
            <a:avLst/>
          </a:prstGeom>
          <a:noFill/>
        </p:spPr>
        <p:txBody>
          <a:bodyPr wrap="none" rtlCol="0">
            <a:spAutoFit/>
          </a:bodyPr>
          <a:lstStyle/>
          <a:p>
            <a:r>
              <a:rPr lang="en-US" dirty="0">
                <a:solidFill>
                  <a:schemeClr val="bg1"/>
                </a:solidFill>
              </a:rPr>
              <a:t>“Overwatch 2”</a:t>
            </a:r>
          </a:p>
        </p:txBody>
      </p:sp>
      <p:sp>
        <p:nvSpPr>
          <p:cNvPr id="5" name="TextBox 4">
            <a:extLst>
              <a:ext uri="{FF2B5EF4-FFF2-40B4-BE49-F238E27FC236}">
                <a16:creationId xmlns:a16="http://schemas.microsoft.com/office/drawing/2014/main" id="{6D873231-8072-4D2A-8B05-BC936D63B7F7}"/>
              </a:ext>
            </a:extLst>
          </p:cNvPr>
          <p:cNvSpPr txBox="1"/>
          <p:nvPr/>
        </p:nvSpPr>
        <p:spPr>
          <a:xfrm>
            <a:off x="3808602" y="4387442"/>
            <a:ext cx="1561646" cy="369332"/>
          </a:xfrm>
          <a:prstGeom prst="rect">
            <a:avLst/>
          </a:prstGeom>
          <a:noFill/>
        </p:spPr>
        <p:txBody>
          <a:bodyPr wrap="none" rtlCol="0">
            <a:spAutoFit/>
          </a:bodyPr>
          <a:lstStyle/>
          <a:p>
            <a:r>
              <a:rPr lang="en-US" dirty="0">
                <a:solidFill>
                  <a:schemeClr val="bg1"/>
                </a:solidFill>
              </a:rPr>
              <a:t>“Overwatch 3”</a:t>
            </a:r>
          </a:p>
        </p:txBody>
      </p:sp>
      <p:sp>
        <p:nvSpPr>
          <p:cNvPr id="6" name="Rectangle 5">
            <a:extLst>
              <a:ext uri="{FF2B5EF4-FFF2-40B4-BE49-F238E27FC236}">
                <a16:creationId xmlns:a16="http://schemas.microsoft.com/office/drawing/2014/main" id="{06299B20-5EFF-46A5-8403-B0E986F9AD7E}"/>
              </a:ext>
            </a:extLst>
          </p:cNvPr>
          <p:cNvSpPr/>
          <p:nvPr/>
        </p:nvSpPr>
        <p:spPr>
          <a:xfrm>
            <a:off x="8481269" y="4484023"/>
            <a:ext cx="159391" cy="17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250E56-B995-40FE-B5DA-93232D3F4ED6}"/>
              </a:ext>
            </a:extLst>
          </p:cNvPr>
          <p:cNvSpPr txBox="1"/>
          <p:nvPr/>
        </p:nvSpPr>
        <p:spPr>
          <a:xfrm>
            <a:off x="7772928" y="4114691"/>
            <a:ext cx="1576072" cy="369332"/>
          </a:xfrm>
          <a:prstGeom prst="rect">
            <a:avLst/>
          </a:prstGeom>
          <a:noFill/>
        </p:spPr>
        <p:txBody>
          <a:bodyPr wrap="none" rtlCol="0">
            <a:spAutoFit/>
          </a:bodyPr>
          <a:lstStyle/>
          <a:p>
            <a:r>
              <a:rPr lang="en-US" dirty="0"/>
              <a:t>“Overwatch 4”</a:t>
            </a:r>
          </a:p>
        </p:txBody>
      </p:sp>
    </p:spTree>
    <p:extLst>
      <p:ext uri="{BB962C8B-B14F-4D97-AF65-F5344CB8AC3E}">
        <p14:creationId xmlns:p14="http://schemas.microsoft.com/office/powerpoint/2010/main" val="873956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Content Placeholder 16">
            <a:extLst>
              <a:ext uri="{FF2B5EF4-FFF2-40B4-BE49-F238E27FC236}">
                <a16:creationId xmlns:a16="http://schemas.microsoft.com/office/drawing/2014/main" id="{E117DB11-13BA-476A-B727-1AD004105CAF}"/>
              </a:ext>
            </a:extLst>
          </p:cNvPr>
          <p:cNvPicPr>
            <a:picLocks noGrp="1"/>
          </p:cNvPicPr>
          <p:nvPr>
            <p:ph idx="1"/>
          </p:nvPr>
        </p:nvPicPr>
        <p:blipFill rotWithShape="1">
          <a:blip r:embed="rId4"/>
          <a:srcRect l="22917" t="9632" r="25160" b="9066"/>
          <a:stretch/>
        </p:blipFill>
        <p:spPr bwMode="auto">
          <a:xfrm>
            <a:off x="3367455" y="1493240"/>
            <a:ext cx="5617154" cy="5074614"/>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990F1D3B-B9E2-474C-8BA5-C31980CC2FCD}"/>
              </a:ext>
            </a:extLst>
          </p:cNvPr>
          <p:cNvSpPr txBox="1"/>
          <p:nvPr/>
        </p:nvSpPr>
        <p:spPr>
          <a:xfrm>
            <a:off x="5297383" y="1971413"/>
            <a:ext cx="1002197" cy="646331"/>
          </a:xfrm>
          <a:prstGeom prst="rect">
            <a:avLst/>
          </a:prstGeom>
          <a:noFill/>
        </p:spPr>
        <p:txBody>
          <a:bodyPr wrap="none" rtlCol="0">
            <a:spAutoFit/>
          </a:bodyPr>
          <a:lstStyle/>
          <a:p>
            <a:r>
              <a:rPr lang="en-US" dirty="0"/>
              <a:t>Gate 1</a:t>
            </a:r>
          </a:p>
          <a:p>
            <a:r>
              <a:rPr lang="en-US" dirty="0"/>
              <a:t>2 person</a:t>
            </a:r>
          </a:p>
        </p:txBody>
      </p:sp>
      <p:sp>
        <p:nvSpPr>
          <p:cNvPr id="19" name="TextBox 18">
            <a:extLst>
              <a:ext uri="{FF2B5EF4-FFF2-40B4-BE49-F238E27FC236}">
                <a16:creationId xmlns:a16="http://schemas.microsoft.com/office/drawing/2014/main" id="{60D6F5A4-4AB3-4048-8AD3-1AE02D404BFA}"/>
              </a:ext>
            </a:extLst>
          </p:cNvPr>
          <p:cNvSpPr txBox="1"/>
          <p:nvPr/>
        </p:nvSpPr>
        <p:spPr>
          <a:xfrm>
            <a:off x="7600426" y="4244829"/>
            <a:ext cx="1308692" cy="646331"/>
          </a:xfrm>
          <a:prstGeom prst="rect">
            <a:avLst/>
          </a:prstGeom>
          <a:noFill/>
        </p:spPr>
        <p:txBody>
          <a:bodyPr wrap="none" rtlCol="0">
            <a:spAutoFit/>
          </a:bodyPr>
          <a:lstStyle/>
          <a:p>
            <a:r>
              <a:rPr lang="en-US" dirty="0"/>
              <a:t>4 person</a:t>
            </a:r>
          </a:p>
          <a:p>
            <a:r>
              <a:rPr lang="en-US" dirty="0"/>
              <a:t>Roving “P3”</a:t>
            </a:r>
          </a:p>
        </p:txBody>
      </p:sp>
      <p:sp>
        <p:nvSpPr>
          <p:cNvPr id="20" name="TextBox 19">
            <a:extLst>
              <a:ext uri="{FF2B5EF4-FFF2-40B4-BE49-F238E27FC236}">
                <a16:creationId xmlns:a16="http://schemas.microsoft.com/office/drawing/2014/main" id="{0D2AB947-D0A5-449E-AF8C-63C4CF5F3A11}"/>
              </a:ext>
            </a:extLst>
          </p:cNvPr>
          <p:cNvSpPr txBox="1"/>
          <p:nvPr/>
        </p:nvSpPr>
        <p:spPr>
          <a:xfrm>
            <a:off x="7982412" y="5570290"/>
            <a:ext cx="1002197" cy="646331"/>
          </a:xfrm>
          <a:prstGeom prst="rect">
            <a:avLst/>
          </a:prstGeom>
          <a:noFill/>
        </p:spPr>
        <p:txBody>
          <a:bodyPr wrap="none" rtlCol="0">
            <a:spAutoFit/>
          </a:bodyPr>
          <a:lstStyle/>
          <a:p>
            <a:r>
              <a:rPr lang="en-US" dirty="0"/>
              <a:t>Gate 2</a:t>
            </a:r>
          </a:p>
          <a:p>
            <a:r>
              <a:rPr lang="en-US" dirty="0"/>
              <a:t>2 person</a:t>
            </a:r>
          </a:p>
        </p:txBody>
      </p:sp>
      <p:sp>
        <p:nvSpPr>
          <p:cNvPr id="21" name="TextBox 20">
            <a:extLst>
              <a:ext uri="{FF2B5EF4-FFF2-40B4-BE49-F238E27FC236}">
                <a16:creationId xmlns:a16="http://schemas.microsoft.com/office/drawing/2014/main" id="{27DE81A4-1A23-460D-A245-BB09A0C81436}"/>
              </a:ext>
            </a:extLst>
          </p:cNvPr>
          <p:cNvSpPr txBox="1"/>
          <p:nvPr/>
        </p:nvSpPr>
        <p:spPr>
          <a:xfrm>
            <a:off x="5928221" y="5570290"/>
            <a:ext cx="1001684" cy="646331"/>
          </a:xfrm>
          <a:prstGeom prst="rect">
            <a:avLst/>
          </a:prstGeom>
          <a:noFill/>
        </p:spPr>
        <p:txBody>
          <a:bodyPr wrap="none" rtlCol="0">
            <a:spAutoFit/>
          </a:bodyPr>
          <a:lstStyle/>
          <a:p>
            <a:r>
              <a:rPr lang="en-US" dirty="0"/>
              <a:t>Gate 3</a:t>
            </a:r>
          </a:p>
          <a:p>
            <a:r>
              <a:rPr lang="en-US" dirty="0"/>
              <a:t>2 Person</a:t>
            </a:r>
          </a:p>
        </p:txBody>
      </p:sp>
      <p:sp>
        <p:nvSpPr>
          <p:cNvPr id="22" name="TextBox 21">
            <a:extLst>
              <a:ext uri="{FF2B5EF4-FFF2-40B4-BE49-F238E27FC236}">
                <a16:creationId xmlns:a16="http://schemas.microsoft.com/office/drawing/2014/main" id="{54B00893-89C6-496B-81A8-FB7702AB76AB}"/>
              </a:ext>
            </a:extLst>
          </p:cNvPr>
          <p:cNvSpPr txBox="1"/>
          <p:nvPr/>
        </p:nvSpPr>
        <p:spPr>
          <a:xfrm>
            <a:off x="3367455" y="3707381"/>
            <a:ext cx="1586781" cy="646331"/>
          </a:xfrm>
          <a:prstGeom prst="rect">
            <a:avLst/>
          </a:prstGeom>
          <a:noFill/>
        </p:spPr>
        <p:txBody>
          <a:bodyPr wrap="none" rtlCol="0">
            <a:spAutoFit/>
          </a:bodyPr>
          <a:lstStyle/>
          <a:p>
            <a:r>
              <a:rPr lang="en-US" dirty="0"/>
              <a:t>Perimeter “P1”</a:t>
            </a:r>
          </a:p>
          <a:p>
            <a:r>
              <a:rPr lang="en-US" dirty="0"/>
              <a:t>10 person</a:t>
            </a:r>
          </a:p>
        </p:txBody>
      </p:sp>
      <p:sp>
        <p:nvSpPr>
          <p:cNvPr id="23" name="TextBox 22">
            <a:extLst>
              <a:ext uri="{FF2B5EF4-FFF2-40B4-BE49-F238E27FC236}">
                <a16:creationId xmlns:a16="http://schemas.microsoft.com/office/drawing/2014/main" id="{FC2D6DEA-02A4-470C-A07E-5AC80CA2605C}"/>
              </a:ext>
            </a:extLst>
          </p:cNvPr>
          <p:cNvSpPr txBox="1"/>
          <p:nvPr/>
        </p:nvSpPr>
        <p:spPr>
          <a:xfrm>
            <a:off x="4471776" y="2197464"/>
            <a:ext cx="1002197" cy="646331"/>
          </a:xfrm>
          <a:prstGeom prst="rect">
            <a:avLst/>
          </a:prstGeom>
          <a:noFill/>
        </p:spPr>
        <p:txBody>
          <a:bodyPr wrap="none" rtlCol="0">
            <a:spAutoFit/>
          </a:bodyPr>
          <a:lstStyle/>
          <a:p>
            <a:r>
              <a:rPr lang="en-US" dirty="0"/>
              <a:t>Jail “P2”</a:t>
            </a:r>
          </a:p>
          <a:p>
            <a:r>
              <a:rPr lang="en-US" dirty="0"/>
              <a:t>2 person</a:t>
            </a:r>
          </a:p>
        </p:txBody>
      </p:sp>
      <p:sp>
        <p:nvSpPr>
          <p:cNvPr id="24" name="TextBox 23">
            <a:extLst>
              <a:ext uri="{FF2B5EF4-FFF2-40B4-BE49-F238E27FC236}">
                <a16:creationId xmlns:a16="http://schemas.microsoft.com/office/drawing/2014/main" id="{51941C42-6AAB-4B6E-B897-60FAFF68ABD0}"/>
              </a:ext>
            </a:extLst>
          </p:cNvPr>
          <p:cNvSpPr txBox="1"/>
          <p:nvPr/>
        </p:nvSpPr>
        <p:spPr>
          <a:xfrm>
            <a:off x="3459946" y="1480548"/>
            <a:ext cx="2262158" cy="646331"/>
          </a:xfrm>
          <a:prstGeom prst="rect">
            <a:avLst/>
          </a:prstGeom>
          <a:noFill/>
        </p:spPr>
        <p:txBody>
          <a:bodyPr wrap="none" rtlCol="0">
            <a:spAutoFit/>
          </a:bodyPr>
          <a:lstStyle/>
          <a:p>
            <a:r>
              <a:rPr lang="en-US" dirty="0"/>
              <a:t>4 vehicle roving team </a:t>
            </a:r>
          </a:p>
          <a:p>
            <a:r>
              <a:rPr lang="en-US" dirty="0"/>
              <a:t>8 person PD/FD</a:t>
            </a:r>
          </a:p>
        </p:txBody>
      </p:sp>
    </p:spTree>
    <p:extLst>
      <p:ext uri="{BB962C8B-B14F-4D97-AF65-F5344CB8AC3E}">
        <p14:creationId xmlns:p14="http://schemas.microsoft.com/office/powerpoint/2010/main" val="1274881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5FFFB76D-1482-4581-8E33-6A232DEBBACC}"/>
              </a:ext>
            </a:extLst>
          </p:cNvPr>
          <p:cNvPicPr/>
          <p:nvPr/>
        </p:nvPicPr>
        <p:blipFill rotWithShape="1">
          <a:blip r:embed="rId3"/>
          <a:srcRect l="29327" t="19373" r="15866" b="12536"/>
          <a:stretch/>
        </p:blipFill>
        <p:spPr bwMode="auto">
          <a:xfrm>
            <a:off x="2637650" y="1657347"/>
            <a:ext cx="7689198" cy="483552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421268E-31D9-4392-8FF7-7B5B5DFB55EB}"/>
              </a:ext>
            </a:extLst>
          </p:cNvPr>
          <p:cNvSpPr/>
          <p:nvPr/>
        </p:nvSpPr>
        <p:spPr>
          <a:xfrm>
            <a:off x="5243119" y="2726422"/>
            <a:ext cx="117446" cy="2474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4ECF8C-4C9D-41B7-B476-2A58ADA9D1A9}"/>
              </a:ext>
            </a:extLst>
          </p:cNvPr>
          <p:cNvSpPr txBox="1"/>
          <p:nvPr/>
        </p:nvSpPr>
        <p:spPr>
          <a:xfrm>
            <a:off x="5301842" y="2967335"/>
            <a:ext cx="1355436" cy="1200329"/>
          </a:xfrm>
          <a:prstGeom prst="rect">
            <a:avLst/>
          </a:prstGeom>
          <a:noFill/>
        </p:spPr>
        <p:txBody>
          <a:bodyPr wrap="none" rtlCol="0">
            <a:spAutoFit/>
          </a:bodyPr>
          <a:lstStyle/>
          <a:p>
            <a:endParaRPr lang="en-US" dirty="0"/>
          </a:p>
          <a:p>
            <a:r>
              <a:rPr lang="en-US" dirty="0"/>
              <a:t>Bike Patrol </a:t>
            </a:r>
          </a:p>
          <a:p>
            <a:r>
              <a:rPr lang="en-US" dirty="0"/>
              <a:t>along Cullen</a:t>
            </a:r>
          </a:p>
          <a:p>
            <a:r>
              <a:rPr lang="en-US"/>
              <a:t>9 person </a:t>
            </a:r>
            <a:endParaRPr lang="en-US" dirty="0"/>
          </a:p>
        </p:txBody>
      </p:sp>
      <p:sp>
        <p:nvSpPr>
          <p:cNvPr id="18" name="TextBox 17">
            <a:extLst>
              <a:ext uri="{FF2B5EF4-FFF2-40B4-BE49-F238E27FC236}">
                <a16:creationId xmlns:a16="http://schemas.microsoft.com/office/drawing/2014/main" id="{FD3A8B43-9FAD-4636-A75F-95D9E0F93A85}"/>
              </a:ext>
            </a:extLst>
          </p:cNvPr>
          <p:cNvSpPr txBox="1"/>
          <p:nvPr/>
        </p:nvSpPr>
        <p:spPr>
          <a:xfrm>
            <a:off x="4361574" y="4231157"/>
            <a:ext cx="998991" cy="646331"/>
          </a:xfrm>
          <a:prstGeom prst="rect">
            <a:avLst/>
          </a:prstGeom>
          <a:noFill/>
        </p:spPr>
        <p:txBody>
          <a:bodyPr wrap="none" rtlCol="0">
            <a:spAutoFit/>
          </a:bodyPr>
          <a:lstStyle/>
          <a:p>
            <a:r>
              <a:rPr lang="en-US" dirty="0"/>
              <a:t>2 UCs </a:t>
            </a:r>
          </a:p>
          <a:p>
            <a:r>
              <a:rPr lang="en-US" dirty="0"/>
              <a:t>In crowd</a:t>
            </a:r>
          </a:p>
        </p:txBody>
      </p:sp>
    </p:spTree>
    <p:extLst>
      <p:ext uri="{BB962C8B-B14F-4D97-AF65-F5344CB8AC3E}">
        <p14:creationId xmlns:p14="http://schemas.microsoft.com/office/powerpoint/2010/main" val="201763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          Floyd Burial 06/09/2020</a:t>
            </a:r>
            <a:endParaRPr lang="en-US" dirty="0"/>
          </a:p>
        </p:txBody>
      </p:sp>
      <p:sp>
        <p:nvSpPr>
          <p:cNvPr id="3" name="Content Placeholder 2"/>
          <p:cNvSpPr>
            <a:spLocks noGrp="1"/>
          </p:cNvSpPr>
          <p:nvPr>
            <p:ph idx="1"/>
          </p:nvPr>
        </p:nvSpPr>
        <p:spPr/>
        <p:txBody>
          <a:bodyPr>
            <a:normAutofit/>
          </a:bodyPr>
          <a:lstStyle/>
          <a:p>
            <a:pPr marL="457200" lvl="1" indent="0">
              <a:buNone/>
            </a:pPr>
            <a:r>
              <a:rPr lang="en-US" sz="2800" dirty="0">
                <a:latin typeface="Calibri" panose="020F0502020204030204" pitchFamily="34" charset="0"/>
              </a:rPr>
              <a:t>Mission:</a:t>
            </a:r>
          </a:p>
          <a:p>
            <a:pPr marL="457200" lvl="1" indent="0">
              <a:buNone/>
            </a:pPr>
            <a:endParaRPr lang="en-US" sz="2800" dirty="0">
              <a:latin typeface="Calibri" panose="020F0502020204030204" pitchFamily="34" charset="0"/>
            </a:endParaRPr>
          </a:p>
          <a:p>
            <a:pPr lvl="1"/>
            <a:r>
              <a:rPr lang="en-US" sz="2800" dirty="0">
                <a:latin typeface="Calibri" panose="020F0502020204030204" pitchFamily="34" charset="0"/>
              </a:rPr>
              <a:t>Pearland Cart team along with Texas DPS SRT and Border Patrol Tactical will provide security for Pearland Police Department, Dawson High School and the surrounding area with officers stationed for a quick response to rioting and looting.</a:t>
            </a:r>
          </a:p>
          <a:p>
            <a:pPr marL="457200" lvl="1" indent="0">
              <a:buNone/>
            </a:pPr>
            <a:endParaRPr lang="en-US" sz="2800" dirty="0">
              <a:latin typeface="Calibri" panose="020F0502020204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590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02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A7A9CB87-89D5-48FE-B77B-339870DA19D2}"/>
              </a:ext>
            </a:extLst>
          </p:cNvPr>
          <p:cNvPicPr>
            <a:picLocks noGrp="1"/>
          </p:cNvPicPr>
          <p:nvPr>
            <p:ph idx="1"/>
          </p:nvPr>
        </p:nvPicPr>
        <p:blipFill rotWithShape="1">
          <a:blip r:embed="rId3"/>
          <a:srcRect l="26122" t="9972" r="30930" b="7123"/>
          <a:stretch/>
        </p:blipFill>
        <p:spPr bwMode="auto">
          <a:xfrm>
            <a:off x="3970223" y="1889125"/>
            <a:ext cx="4251555" cy="461645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C6F24D90-C6B3-48C7-AA08-F94BED19D6B6}"/>
              </a:ext>
            </a:extLst>
          </p:cNvPr>
          <p:cNvSpPr txBox="1"/>
          <p:nvPr/>
        </p:nvSpPr>
        <p:spPr>
          <a:xfrm>
            <a:off x="5242560" y="3805645"/>
            <a:ext cx="1860125" cy="646331"/>
          </a:xfrm>
          <a:prstGeom prst="rect">
            <a:avLst/>
          </a:prstGeom>
          <a:noFill/>
        </p:spPr>
        <p:txBody>
          <a:bodyPr wrap="none" rtlCol="0">
            <a:spAutoFit/>
          </a:bodyPr>
          <a:lstStyle/>
          <a:p>
            <a:r>
              <a:rPr lang="en-US" dirty="0"/>
              <a:t>Fall back EOC/</a:t>
            </a:r>
          </a:p>
          <a:p>
            <a:r>
              <a:rPr lang="en-US" dirty="0"/>
              <a:t>Resource staging</a:t>
            </a:r>
          </a:p>
        </p:txBody>
      </p:sp>
    </p:spTree>
    <p:extLst>
      <p:ext uri="{BB962C8B-B14F-4D97-AF65-F5344CB8AC3E}">
        <p14:creationId xmlns:p14="http://schemas.microsoft.com/office/powerpoint/2010/main" val="202722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D74339BA-F6E5-4D38-84A3-7D7B060D2CD0}"/>
              </a:ext>
            </a:extLst>
          </p:cNvPr>
          <p:cNvPicPr>
            <a:picLocks noGrp="1"/>
          </p:cNvPicPr>
          <p:nvPr>
            <p:ph idx="1"/>
          </p:nvPr>
        </p:nvPicPr>
        <p:blipFill rotWithShape="1">
          <a:blip r:embed="rId3"/>
          <a:srcRect l="5449" t="9972" r="3044" b="7693"/>
          <a:stretch/>
        </p:blipFill>
        <p:spPr bwMode="auto">
          <a:xfrm>
            <a:off x="1535364" y="1889125"/>
            <a:ext cx="9121273" cy="461645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B08A9C2-E2C2-4ADF-B2CD-895A1F589116}"/>
              </a:ext>
            </a:extLst>
          </p:cNvPr>
          <p:cNvSpPr/>
          <p:nvPr/>
        </p:nvSpPr>
        <p:spPr>
          <a:xfrm>
            <a:off x="7358743" y="4093029"/>
            <a:ext cx="879566" cy="539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LZ</a:t>
            </a:r>
          </a:p>
        </p:txBody>
      </p:sp>
      <p:sp>
        <p:nvSpPr>
          <p:cNvPr id="7" name="Rectangle 6">
            <a:extLst>
              <a:ext uri="{FF2B5EF4-FFF2-40B4-BE49-F238E27FC236}">
                <a16:creationId xmlns:a16="http://schemas.microsoft.com/office/drawing/2014/main" id="{777E024A-D62D-41C3-8FCA-009C2FBAB6BD}"/>
              </a:ext>
            </a:extLst>
          </p:cNvPr>
          <p:cNvSpPr/>
          <p:nvPr/>
        </p:nvSpPr>
        <p:spPr>
          <a:xfrm>
            <a:off x="4974672" y="3179428"/>
            <a:ext cx="343948" cy="511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LZ</a:t>
            </a:r>
          </a:p>
        </p:txBody>
      </p:sp>
      <p:sp>
        <p:nvSpPr>
          <p:cNvPr id="8" name="TextBox 7">
            <a:extLst>
              <a:ext uri="{FF2B5EF4-FFF2-40B4-BE49-F238E27FC236}">
                <a16:creationId xmlns:a16="http://schemas.microsoft.com/office/drawing/2014/main" id="{1E018F6A-0E34-4CE2-923A-06F53173CEE7}"/>
              </a:ext>
            </a:extLst>
          </p:cNvPr>
          <p:cNvSpPr txBox="1"/>
          <p:nvPr/>
        </p:nvSpPr>
        <p:spPr>
          <a:xfrm>
            <a:off x="6871445" y="3723697"/>
            <a:ext cx="1854162" cy="369332"/>
          </a:xfrm>
          <a:prstGeom prst="rect">
            <a:avLst/>
          </a:prstGeom>
          <a:noFill/>
        </p:spPr>
        <p:txBody>
          <a:bodyPr wrap="none" rtlCol="0">
            <a:spAutoFit/>
          </a:bodyPr>
          <a:lstStyle/>
          <a:p>
            <a:r>
              <a:rPr lang="en-US" dirty="0"/>
              <a:t>Primary South LZ</a:t>
            </a:r>
          </a:p>
        </p:txBody>
      </p:sp>
      <p:sp>
        <p:nvSpPr>
          <p:cNvPr id="9" name="TextBox 8">
            <a:extLst>
              <a:ext uri="{FF2B5EF4-FFF2-40B4-BE49-F238E27FC236}">
                <a16:creationId xmlns:a16="http://schemas.microsoft.com/office/drawing/2014/main" id="{6350E592-3509-4AA0-83E8-C89566D3BAF9}"/>
              </a:ext>
            </a:extLst>
          </p:cNvPr>
          <p:cNvSpPr txBox="1"/>
          <p:nvPr/>
        </p:nvSpPr>
        <p:spPr>
          <a:xfrm>
            <a:off x="4089722" y="3691156"/>
            <a:ext cx="2113848" cy="369332"/>
          </a:xfrm>
          <a:prstGeom prst="rect">
            <a:avLst/>
          </a:prstGeom>
          <a:noFill/>
        </p:spPr>
        <p:txBody>
          <a:bodyPr wrap="none" rtlCol="0">
            <a:spAutoFit/>
          </a:bodyPr>
          <a:lstStyle/>
          <a:p>
            <a:r>
              <a:rPr lang="en-US" dirty="0"/>
              <a:t>Secondary South LZ</a:t>
            </a:r>
          </a:p>
        </p:txBody>
      </p:sp>
    </p:spTree>
    <p:extLst>
      <p:ext uri="{BB962C8B-B14F-4D97-AF65-F5344CB8AC3E}">
        <p14:creationId xmlns:p14="http://schemas.microsoft.com/office/powerpoint/2010/main" val="2475063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3E970CE2-7BCB-4931-93D8-43EB2E7B9338}"/>
              </a:ext>
            </a:extLst>
          </p:cNvPr>
          <p:cNvPicPr>
            <a:picLocks noGrp="1"/>
          </p:cNvPicPr>
          <p:nvPr>
            <p:ph idx="1"/>
          </p:nvPr>
        </p:nvPicPr>
        <p:blipFill rotWithShape="1">
          <a:blip r:embed="rId3"/>
          <a:srcRect l="5609" t="9402" r="3205" b="7407"/>
          <a:stretch/>
        </p:blipFill>
        <p:spPr bwMode="auto">
          <a:xfrm>
            <a:off x="1598125" y="1889125"/>
            <a:ext cx="8995751" cy="461645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93255C73-1FEC-4E04-895F-D36B5E3A0287}"/>
              </a:ext>
            </a:extLst>
          </p:cNvPr>
          <p:cNvSpPr/>
          <p:nvPr/>
        </p:nvSpPr>
        <p:spPr>
          <a:xfrm>
            <a:off x="5947954" y="4972594"/>
            <a:ext cx="1132115" cy="56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LZ</a:t>
            </a:r>
          </a:p>
        </p:txBody>
      </p:sp>
      <p:sp>
        <p:nvSpPr>
          <p:cNvPr id="7" name="TextBox 6">
            <a:extLst>
              <a:ext uri="{FF2B5EF4-FFF2-40B4-BE49-F238E27FC236}">
                <a16:creationId xmlns:a16="http://schemas.microsoft.com/office/drawing/2014/main" id="{CA2475FA-F5EB-4110-9C6D-D6423B4B9701}"/>
              </a:ext>
            </a:extLst>
          </p:cNvPr>
          <p:cNvSpPr txBox="1"/>
          <p:nvPr/>
        </p:nvSpPr>
        <p:spPr>
          <a:xfrm>
            <a:off x="5588918" y="4588778"/>
            <a:ext cx="2109873" cy="369332"/>
          </a:xfrm>
          <a:prstGeom prst="rect">
            <a:avLst/>
          </a:prstGeom>
          <a:noFill/>
        </p:spPr>
        <p:txBody>
          <a:bodyPr wrap="none" rtlCol="0">
            <a:spAutoFit/>
          </a:bodyPr>
          <a:lstStyle/>
          <a:p>
            <a:r>
              <a:rPr lang="en-US" dirty="0"/>
              <a:t>Secondary North LZ</a:t>
            </a:r>
          </a:p>
        </p:txBody>
      </p:sp>
    </p:spTree>
    <p:extLst>
      <p:ext uri="{BB962C8B-B14F-4D97-AF65-F5344CB8AC3E}">
        <p14:creationId xmlns:p14="http://schemas.microsoft.com/office/powerpoint/2010/main" val="356521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4ABB25FA-5FFD-4F06-B77E-F7A314920E56}"/>
              </a:ext>
            </a:extLst>
          </p:cNvPr>
          <p:cNvPicPr>
            <a:picLocks noGrp="1"/>
          </p:cNvPicPr>
          <p:nvPr>
            <p:ph idx="1"/>
          </p:nvPr>
        </p:nvPicPr>
        <p:blipFill rotWithShape="1">
          <a:blip r:embed="rId3"/>
          <a:srcRect l="5129" t="9972" r="3365" b="8547"/>
          <a:stretch/>
        </p:blipFill>
        <p:spPr bwMode="auto">
          <a:xfrm>
            <a:off x="1487614" y="1889125"/>
            <a:ext cx="9216772" cy="461645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8E82EA66-62D0-4CA1-B42A-10BD419E2FFE}"/>
              </a:ext>
            </a:extLst>
          </p:cNvPr>
          <p:cNvSpPr/>
          <p:nvPr/>
        </p:nvSpPr>
        <p:spPr>
          <a:xfrm>
            <a:off x="4754880" y="4171406"/>
            <a:ext cx="92310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LZ</a:t>
            </a:r>
          </a:p>
        </p:txBody>
      </p:sp>
      <p:sp>
        <p:nvSpPr>
          <p:cNvPr id="7" name="TextBox 6">
            <a:extLst>
              <a:ext uri="{FF2B5EF4-FFF2-40B4-BE49-F238E27FC236}">
                <a16:creationId xmlns:a16="http://schemas.microsoft.com/office/drawing/2014/main" id="{B58A8C4A-7728-40EE-A6A0-6764216A6ECE}"/>
              </a:ext>
            </a:extLst>
          </p:cNvPr>
          <p:cNvSpPr txBox="1"/>
          <p:nvPr/>
        </p:nvSpPr>
        <p:spPr>
          <a:xfrm>
            <a:off x="4161497" y="3702856"/>
            <a:ext cx="1850186" cy="369332"/>
          </a:xfrm>
          <a:prstGeom prst="rect">
            <a:avLst/>
          </a:prstGeom>
          <a:noFill/>
        </p:spPr>
        <p:txBody>
          <a:bodyPr wrap="none" rtlCol="0">
            <a:spAutoFit/>
          </a:bodyPr>
          <a:lstStyle/>
          <a:p>
            <a:r>
              <a:rPr lang="en-US" dirty="0"/>
              <a:t>Primary North LZ</a:t>
            </a:r>
          </a:p>
        </p:txBody>
      </p:sp>
    </p:spTree>
    <p:extLst>
      <p:ext uri="{BB962C8B-B14F-4D97-AF65-F5344CB8AC3E}">
        <p14:creationId xmlns:p14="http://schemas.microsoft.com/office/powerpoint/2010/main" val="4125678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r>
              <a:rPr lang="en-US" sz="2400" dirty="0">
                <a:latin typeface="Calibri" panose="020F0502020204030204" pitchFamily="34" charset="0"/>
              </a:rPr>
              <a:t>Admin/Logistics </a:t>
            </a:r>
          </a:p>
          <a:p>
            <a:pPr lvl="1"/>
            <a:r>
              <a:rPr lang="en-US" sz="2000" dirty="0">
                <a:latin typeface="Calibri" panose="020F0502020204030204" pitchFamily="34" charset="0"/>
              </a:rPr>
              <a:t>Admin:</a:t>
            </a:r>
            <a:endParaRPr lang="en-US" sz="1600" dirty="0">
              <a:latin typeface="Calibri" panose="020F0502020204030204" pitchFamily="34" charset="0"/>
            </a:endParaRPr>
          </a:p>
          <a:p>
            <a:pPr lvl="2"/>
            <a:r>
              <a:rPr lang="en-US" sz="1600" dirty="0">
                <a:latin typeface="Calibri" panose="020F0502020204030204" pitchFamily="34" charset="0"/>
              </a:rPr>
              <a:t>Show time for key leaders will be 0830 and operators at 0900.</a:t>
            </a:r>
          </a:p>
          <a:p>
            <a:pPr lvl="2"/>
            <a:r>
              <a:rPr lang="en-US" sz="1600" dirty="0">
                <a:latin typeface="Calibri" panose="020F0502020204030204" pitchFamily="34" charset="0"/>
              </a:rPr>
              <a:t>PPD: 57 personal </a:t>
            </a:r>
          </a:p>
          <a:p>
            <a:pPr lvl="2"/>
            <a:r>
              <a:rPr lang="en-US" sz="1600" dirty="0">
                <a:latin typeface="Calibri" panose="020F0502020204030204" pitchFamily="34" charset="0"/>
              </a:rPr>
              <a:t>CART: 32 personal</a:t>
            </a:r>
          </a:p>
          <a:p>
            <a:pPr lvl="2"/>
            <a:r>
              <a:rPr lang="en-US" sz="1600" dirty="0">
                <a:latin typeface="Calibri" panose="020F0502020204030204" pitchFamily="34" charset="0"/>
              </a:rPr>
              <a:t>TX DPS SRT: 20 personal </a:t>
            </a:r>
          </a:p>
          <a:p>
            <a:pPr lvl="2"/>
            <a:r>
              <a:rPr lang="en-US" sz="1600" dirty="0" err="1">
                <a:latin typeface="Calibri" panose="020F0502020204030204" pitchFamily="34" charset="0"/>
              </a:rPr>
              <a:t>BorTac</a:t>
            </a:r>
            <a:r>
              <a:rPr lang="en-US" sz="1600" dirty="0">
                <a:latin typeface="Calibri" panose="020F0502020204030204" pitchFamily="34" charset="0"/>
              </a:rPr>
              <a:t>: 66 Personal </a:t>
            </a:r>
          </a:p>
          <a:p>
            <a:pPr lvl="2"/>
            <a:r>
              <a:rPr lang="en-US" sz="1600" dirty="0">
                <a:latin typeface="Calibri" panose="020F0502020204030204" pitchFamily="34" charset="0"/>
              </a:rPr>
              <a:t>National Guard: 100 with 800 in reserve</a:t>
            </a:r>
          </a:p>
          <a:p>
            <a:pPr lvl="2"/>
            <a:r>
              <a:rPr lang="en-US" sz="1600" dirty="0">
                <a:latin typeface="Calibri" panose="020F0502020204030204" pitchFamily="34" charset="0"/>
              </a:rPr>
              <a:t>TX DPS: 200 personal  </a:t>
            </a:r>
          </a:p>
          <a:p>
            <a:pPr lvl="1"/>
            <a:r>
              <a:rPr lang="en-US" sz="2000" dirty="0">
                <a:latin typeface="Calibri" panose="020F0502020204030204" pitchFamily="34" charset="0"/>
              </a:rPr>
              <a:t>Logistics:</a:t>
            </a:r>
          </a:p>
          <a:p>
            <a:pPr lvl="2"/>
            <a:r>
              <a:rPr lang="en-US" sz="1600" dirty="0">
                <a:latin typeface="Calibri" panose="020F0502020204030204" pitchFamily="34" charset="0"/>
              </a:rPr>
              <a:t>Uniform of the day will be SWAT greens or </a:t>
            </a:r>
            <a:r>
              <a:rPr lang="en-US" sz="1600" dirty="0" err="1">
                <a:latin typeface="Calibri" panose="020F0502020204030204" pitchFamily="34" charset="0"/>
              </a:rPr>
              <a:t>multicams</a:t>
            </a:r>
            <a:r>
              <a:rPr lang="en-US" sz="1600" dirty="0">
                <a:latin typeface="Calibri" panose="020F0502020204030204" pitchFamily="34" charset="0"/>
              </a:rPr>
              <a:t> for medics.</a:t>
            </a:r>
          </a:p>
          <a:p>
            <a:pPr lvl="2"/>
            <a:r>
              <a:rPr lang="en-US" sz="1600" dirty="0">
                <a:latin typeface="Calibri" panose="020F0502020204030204" pitchFamily="34" charset="0"/>
              </a:rPr>
              <a:t>Uniform of the day for snipers will be blue PD polo and Khaki pants. </a:t>
            </a:r>
          </a:p>
          <a:p>
            <a:pPr lvl="2"/>
            <a:r>
              <a:rPr lang="en-US" sz="1600" dirty="0">
                <a:latin typeface="Calibri" panose="020F0502020204030204" pitchFamily="34" charset="0"/>
              </a:rPr>
              <a:t>PSD team will bring standard patrol uniform.  </a:t>
            </a:r>
          </a:p>
          <a:p>
            <a:pPr lvl="2"/>
            <a:r>
              <a:rPr lang="en-US" sz="1600" dirty="0">
                <a:latin typeface="Calibri" panose="020F0502020204030204" pitchFamily="34" charset="0"/>
              </a:rPr>
              <a:t>Teams will have all assigned Tac gear. </a:t>
            </a:r>
          </a:p>
          <a:p>
            <a:pPr lvl="2"/>
            <a:r>
              <a:rPr lang="en-US" sz="1600" dirty="0">
                <a:latin typeface="Calibri" panose="020F0502020204030204" pitchFamily="34" charset="0"/>
              </a:rPr>
              <a:t>Sniper will have their assigned long gun. </a:t>
            </a:r>
          </a:p>
          <a:p>
            <a:pPr lvl="2"/>
            <a:r>
              <a:rPr lang="en-US" sz="1600" dirty="0">
                <a:latin typeface="Calibri" panose="020F0502020204030204" pitchFamily="34" charset="0"/>
              </a:rPr>
              <a:t>Teams should ensure they have adequate water and food while in position. </a:t>
            </a:r>
          </a:p>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594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latin typeface="Calibri" panose="020F0502020204030204" pitchFamily="34" charset="0"/>
              </a:rPr>
              <a:t>            Floyd Burial 06/09/2020</a:t>
            </a:r>
            <a:endParaRPr lang="en-US" dirty="0"/>
          </a:p>
        </p:txBody>
      </p:sp>
      <p:sp>
        <p:nvSpPr>
          <p:cNvPr id="3" name="Content Placeholder 2"/>
          <p:cNvSpPr>
            <a:spLocks noGrp="1"/>
          </p:cNvSpPr>
          <p:nvPr>
            <p:ph idx="1"/>
          </p:nvPr>
        </p:nvSpPr>
        <p:spPr>
          <a:xfrm>
            <a:off x="979100" y="1889125"/>
            <a:ext cx="10233800" cy="4616451"/>
          </a:xfrm>
        </p:spPr>
        <p:txBody>
          <a:bodyPr>
            <a:normAutofit/>
          </a:bodyPr>
          <a:lstStyle/>
          <a:p>
            <a:r>
              <a:rPr lang="en-US" sz="2400" dirty="0"/>
              <a:t>Command/Signal</a:t>
            </a:r>
          </a:p>
          <a:p>
            <a:pPr lvl="1"/>
            <a:r>
              <a:rPr lang="en-US" sz="2000" dirty="0"/>
              <a:t>Command:</a:t>
            </a:r>
          </a:p>
          <a:p>
            <a:pPr lvl="2"/>
            <a:r>
              <a:rPr lang="en-US" sz="1600" dirty="0">
                <a:latin typeface="Calibri" panose="020F0502020204030204" pitchFamily="34" charset="0"/>
              </a:rPr>
              <a:t>Commander: Capt. Nichols, Lt. </a:t>
            </a:r>
            <a:r>
              <a:rPr lang="en-US" sz="1600" dirty="0" err="1">
                <a:latin typeface="Calibri" panose="020F0502020204030204" pitchFamily="34" charset="0"/>
              </a:rPr>
              <a:t>Woitena</a:t>
            </a:r>
            <a:r>
              <a:rPr lang="en-US" sz="1600" dirty="0">
                <a:latin typeface="Calibri" panose="020F0502020204030204" pitchFamily="34" charset="0"/>
              </a:rPr>
              <a:t>, Sgt. </a:t>
            </a:r>
            <a:r>
              <a:rPr lang="en-US" sz="1600" dirty="0" err="1">
                <a:latin typeface="Calibri" panose="020F0502020204030204" pitchFamily="34" charset="0"/>
              </a:rPr>
              <a:t>Kingham</a:t>
            </a:r>
            <a:r>
              <a:rPr lang="en-US" sz="1600" dirty="0">
                <a:latin typeface="Calibri" panose="020F0502020204030204" pitchFamily="34" charset="0"/>
              </a:rPr>
              <a:t>  </a:t>
            </a:r>
          </a:p>
          <a:p>
            <a:pPr lvl="2"/>
            <a:r>
              <a:rPr lang="en-US" sz="1600" dirty="0">
                <a:latin typeface="Calibri" panose="020F0502020204030204" pitchFamily="34" charset="0"/>
              </a:rPr>
              <a:t>Tact Commander: Lt. Dunham, Lt. </a:t>
            </a:r>
            <a:r>
              <a:rPr lang="en-US" sz="1600" dirty="0" err="1">
                <a:latin typeface="Calibri" panose="020F0502020204030204" pitchFamily="34" charset="0"/>
              </a:rPr>
              <a:t>Antley</a:t>
            </a:r>
            <a:r>
              <a:rPr lang="en-US" sz="1600" dirty="0">
                <a:latin typeface="Calibri" panose="020F0502020204030204" pitchFamily="34" charset="0"/>
              </a:rPr>
              <a:t>, Sgt Shoemake</a:t>
            </a:r>
          </a:p>
          <a:p>
            <a:pPr lvl="2"/>
            <a:r>
              <a:rPr lang="en-US" sz="1600" dirty="0">
                <a:latin typeface="Calibri" panose="020F0502020204030204" pitchFamily="34" charset="0"/>
              </a:rPr>
              <a:t>TL: Ofc. Tauss, Ofc </a:t>
            </a:r>
            <a:r>
              <a:rPr lang="en-US" sz="1600" dirty="0" err="1">
                <a:latin typeface="Calibri" panose="020F0502020204030204" pitchFamily="34" charset="0"/>
              </a:rPr>
              <a:t>Palomo</a:t>
            </a:r>
            <a:r>
              <a:rPr lang="en-US" sz="1600" dirty="0">
                <a:latin typeface="Calibri" panose="020F0502020204030204" pitchFamily="34" charset="0"/>
              </a:rPr>
              <a:t>, Sgt. Massey, Ofc. Bradshaw, </a:t>
            </a:r>
            <a:r>
              <a:rPr lang="en-US" sz="1600" dirty="0" err="1">
                <a:latin typeface="Calibri" panose="020F0502020204030204" pitchFamily="34" charset="0"/>
              </a:rPr>
              <a:t>Ofc</a:t>
            </a:r>
            <a:r>
              <a:rPr lang="en-US" sz="1600" dirty="0">
                <a:latin typeface="Calibri" panose="020F0502020204030204" pitchFamily="34" charset="0"/>
              </a:rPr>
              <a:t>. McDonald</a:t>
            </a:r>
          </a:p>
          <a:p>
            <a:pPr lvl="2"/>
            <a:r>
              <a:rPr lang="en-US" sz="1600" dirty="0">
                <a:latin typeface="Calibri" panose="020F0502020204030204" pitchFamily="34" charset="0"/>
              </a:rPr>
              <a:t>Sniper TL: Ofc. Herrera</a:t>
            </a:r>
          </a:p>
          <a:p>
            <a:pPr lvl="2"/>
            <a:r>
              <a:rPr lang="en-US" sz="1600" dirty="0"/>
              <a:t>Tac Medic TL: Capt. Ward, Dr. Santos</a:t>
            </a:r>
          </a:p>
          <a:p>
            <a:pPr lvl="1"/>
            <a:r>
              <a:rPr lang="en-US" sz="2000" dirty="0"/>
              <a:t>Signal:</a:t>
            </a:r>
          </a:p>
          <a:p>
            <a:pPr lvl="2"/>
            <a:r>
              <a:rPr lang="en-US" sz="1600" dirty="0">
                <a:latin typeface="Calibri" panose="020F0502020204030204" pitchFamily="34" charset="0"/>
              </a:rPr>
              <a:t>Primary radio channel for TAC/SRT/SRG: YICS 15</a:t>
            </a:r>
          </a:p>
          <a:p>
            <a:pPr lvl="2"/>
            <a:r>
              <a:rPr lang="en-US" sz="1600" dirty="0">
                <a:latin typeface="Calibri" panose="020F0502020204030204" pitchFamily="34" charset="0"/>
              </a:rPr>
              <a:t>Secondary radio channel for TAC/SRT/SRG: YICS 14</a:t>
            </a:r>
          </a:p>
          <a:p>
            <a:pPr lvl="2"/>
            <a:r>
              <a:rPr lang="en-US" sz="1600" dirty="0">
                <a:latin typeface="Calibri" panose="020F0502020204030204" pitchFamily="34" charset="0"/>
              </a:rPr>
              <a:t>Perimeter team: YICS 3</a:t>
            </a:r>
          </a:p>
          <a:p>
            <a:pPr lvl="2"/>
            <a:r>
              <a:rPr lang="en-US" sz="1600" dirty="0">
                <a:latin typeface="Calibri" panose="020F0502020204030204" pitchFamily="34" charset="0"/>
              </a:rPr>
              <a:t>TCP’s and QRF’s: YICS 8/HCMA 4</a:t>
            </a:r>
          </a:p>
          <a:p>
            <a:pPr lvl="2"/>
            <a:r>
              <a:rPr lang="en-US" sz="1600" dirty="0">
                <a:latin typeface="Calibri" panose="020F0502020204030204" pitchFamily="34" charset="0"/>
              </a:rPr>
              <a:t>Dawson Command (DPS, </a:t>
            </a:r>
            <a:r>
              <a:rPr lang="en-US" sz="1600" dirty="0" err="1">
                <a:latin typeface="Calibri" panose="020F0502020204030204" pitchFamily="34" charset="0"/>
              </a:rPr>
              <a:t>BorTac</a:t>
            </a:r>
            <a:r>
              <a:rPr lang="en-US" sz="1600" dirty="0">
                <a:latin typeface="Calibri" panose="020F0502020204030204" pitchFamily="34" charset="0"/>
              </a:rPr>
              <a:t>, SRO’s): YICS 4</a:t>
            </a:r>
          </a:p>
          <a:p>
            <a:pPr lvl="2"/>
            <a:r>
              <a:rPr lang="en-US" sz="1600" dirty="0">
                <a:latin typeface="Calibri" panose="020F0502020204030204" pitchFamily="34" charset="0"/>
              </a:rPr>
              <a:t>Air operations: Zone 80 Ch10 (8TAC94D)</a:t>
            </a:r>
          </a:p>
          <a:p>
            <a:pPr lvl="2"/>
            <a:r>
              <a:rPr lang="en-US" sz="1600" dirty="0">
                <a:latin typeface="Calibri" panose="020F0502020204030204" pitchFamily="34" charset="0"/>
              </a:rPr>
              <a:t>Fire Department: Fire Tac 3</a:t>
            </a:r>
            <a:endParaRPr lang="en-US" sz="1600" dirty="0"/>
          </a:p>
          <a:p>
            <a:pPr lvl="1"/>
            <a:endParaRPr lang="en-US" sz="2000" dirty="0"/>
          </a:p>
          <a:p>
            <a:pPr lvl="2"/>
            <a:endParaRPr lang="en-US"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94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43447" y="1690688"/>
            <a:ext cx="10233800" cy="5038358"/>
          </a:xfrm>
        </p:spPr>
        <p:txBody>
          <a:bodyPr>
            <a:normAutofit/>
          </a:bodyPr>
          <a:lstStyle/>
          <a:p>
            <a:r>
              <a:rPr lang="en-US" dirty="0">
                <a:latin typeface="Calibri" panose="020F0502020204030204" pitchFamily="34" charset="0"/>
              </a:rPr>
              <a:t>Immediate Action plan:</a:t>
            </a:r>
          </a:p>
          <a:p>
            <a:pPr marL="457200" lvl="1" indent="0">
              <a:buNone/>
            </a:pPr>
            <a:r>
              <a:rPr lang="en-US" dirty="0">
                <a:latin typeface="Calibri" panose="020F0502020204030204" pitchFamily="34" charset="0"/>
              </a:rPr>
              <a:t>    Active Attack:</a:t>
            </a:r>
          </a:p>
          <a:p>
            <a:pPr lvl="2"/>
            <a:r>
              <a:rPr lang="en-US" dirty="0">
                <a:latin typeface="Calibri" panose="020F0502020204030204" pitchFamily="34" charset="0"/>
              </a:rPr>
              <a:t>Sniper teams will visually verify the threat and engage threat if it can be done safely. In the event it cannot be done safely, teams will continue and track suspect while passing on suspect information to officers on the ground to intercept any active attack threats.</a:t>
            </a:r>
          </a:p>
          <a:p>
            <a:pPr marL="914400" lvl="2" indent="0">
              <a:buNone/>
            </a:pPr>
            <a:r>
              <a:rPr lang="en-US" sz="2400" dirty="0">
                <a:latin typeface="Calibri" panose="020F0502020204030204" pitchFamily="34" charset="0"/>
              </a:rPr>
              <a:t>Med Evac:</a:t>
            </a:r>
          </a:p>
          <a:p>
            <a:pPr lvl="2"/>
            <a:r>
              <a:rPr lang="en-US" dirty="0">
                <a:latin typeface="Calibri" panose="020F0502020204030204" pitchFamily="34" charset="0"/>
              </a:rPr>
              <a:t>Once injured personnel is in a controlled and secured environment/location, they will then be transported to the CCP/RP for evaluation (Command post). Pearland EMS will coordinate all Med Evacs.</a:t>
            </a:r>
          </a:p>
          <a:p>
            <a:pPr marL="457200" lvl="1" indent="0">
              <a:buNone/>
            </a:pPr>
            <a:r>
              <a:rPr lang="en-US" dirty="0">
                <a:latin typeface="Calibri" panose="020F0502020204030204" pitchFamily="34" charset="0"/>
              </a:rPr>
              <a:t>      Injured personnel under hostile fire: </a:t>
            </a:r>
          </a:p>
          <a:p>
            <a:pPr lvl="2"/>
            <a:r>
              <a:rPr lang="en-US" dirty="0">
                <a:latin typeface="Calibri" panose="020F0502020204030204" pitchFamily="34" charset="0"/>
              </a:rPr>
              <a:t>If possible and when safe will be moved to the nearest cover and concealment point for treatment. SRG teams will make efforts to recover the downed officer.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10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43447" y="1690688"/>
            <a:ext cx="10233800" cy="5038358"/>
          </a:xfrm>
        </p:spPr>
        <p:txBody>
          <a:bodyPr>
            <a:normAutofit/>
          </a:bodyPr>
          <a:lstStyle/>
          <a:p>
            <a:r>
              <a:rPr lang="en-US" dirty="0">
                <a:latin typeface="Calibri" panose="020F0502020204030204" pitchFamily="34" charset="0"/>
              </a:rPr>
              <a:t>Immediate Action plan:</a:t>
            </a:r>
          </a:p>
          <a:p>
            <a:pPr marL="457200" lvl="1" indent="0">
              <a:buNone/>
            </a:pPr>
            <a:r>
              <a:rPr lang="en-US" sz="2000" dirty="0">
                <a:latin typeface="Calibri" panose="020F0502020204030204" pitchFamily="34" charset="0"/>
              </a:rPr>
              <a:t>	</a:t>
            </a:r>
            <a:r>
              <a:rPr lang="en-US" dirty="0">
                <a:latin typeface="Calibri" panose="020F0502020204030204" pitchFamily="34" charset="0"/>
              </a:rPr>
              <a:t>Violent protesting and damage to personal property:</a:t>
            </a:r>
          </a:p>
          <a:p>
            <a:pPr lvl="2"/>
            <a:r>
              <a:rPr lang="en-US" dirty="0">
                <a:latin typeface="Calibri" panose="020F0502020204030204" pitchFamily="34" charset="0"/>
              </a:rPr>
              <a:t>In the event of violent protesting, Officers will exit the building and form a perimeter around the Police Department to prevent any damage to the PD. SRG teams will form a riot line to further control violent protesting. Pearland Team will act as an arrest team as needed. 	</a:t>
            </a:r>
          </a:p>
          <a:p>
            <a:pPr marL="914400" lvl="2" indent="0">
              <a:buNone/>
            </a:pPr>
            <a:r>
              <a:rPr lang="en-US" sz="2400" dirty="0">
                <a:latin typeface="Calibri" panose="020F0502020204030204" pitchFamily="34" charset="0"/>
              </a:rPr>
              <a:t>Officer Extraction:</a:t>
            </a:r>
          </a:p>
          <a:p>
            <a:pPr lvl="2"/>
            <a:r>
              <a:rPr lang="en-US" dirty="0">
                <a:latin typeface="Calibri" panose="020F0502020204030204" pitchFamily="34" charset="0"/>
              </a:rPr>
              <a:t>SRG/CART will push out from the building and establish a secure line and move to the officer(s) in distress. A secure cordon will be established around the officer(s) and will be brought back to a secure facility.  	</a:t>
            </a:r>
          </a:p>
          <a:p>
            <a:pPr marL="457200" lvl="1" indent="0">
              <a:buNone/>
            </a:pPr>
            <a:r>
              <a:rPr lang="en-US" dirty="0">
                <a:latin typeface="Calibri" panose="020F0502020204030204" pitchFamily="34" charset="0"/>
              </a:rPr>
              <a:t>      Explosive device (Land Slide):</a:t>
            </a:r>
          </a:p>
          <a:p>
            <a:pPr lvl="2"/>
            <a:r>
              <a:rPr lang="en-US" dirty="0">
                <a:latin typeface="Calibri" panose="020F0502020204030204" pitchFamily="34" charset="0"/>
              </a:rPr>
              <a:t>Evacuate the area immediately. Secure the area and call in the bomb squad.	</a:t>
            </a:r>
          </a:p>
          <a:p>
            <a:pPr marL="457200" lvl="1" indent="0">
              <a:buNone/>
            </a:pPr>
            <a:r>
              <a:rPr lang="en-US" dirty="0">
                <a:latin typeface="Calibri" panose="020F0502020204030204" pitchFamily="34" charset="0"/>
              </a:rPr>
              <a:t>	Patrol needs assistance:</a:t>
            </a:r>
          </a:p>
          <a:p>
            <a:pPr lvl="2"/>
            <a:r>
              <a:rPr lang="en-US" dirty="0" err="1">
                <a:latin typeface="Calibri" panose="020F0502020204030204" pitchFamily="34" charset="0"/>
              </a:rPr>
              <a:t>BorTac</a:t>
            </a:r>
            <a:r>
              <a:rPr lang="en-US" dirty="0">
                <a:latin typeface="Calibri" panose="020F0502020204030204" pitchFamily="34" charset="0"/>
              </a:rPr>
              <a:t> will respond from Dawson High School to the needed location.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07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43447" y="1690688"/>
            <a:ext cx="10233800" cy="5038358"/>
          </a:xfrm>
        </p:spPr>
        <p:txBody>
          <a:bodyPr>
            <a:normAutofit/>
          </a:bodyPr>
          <a:lstStyle/>
          <a:p>
            <a:r>
              <a:rPr lang="en-US" sz="2000" dirty="0">
                <a:latin typeface="Calibri" panose="020F0502020204030204" pitchFamily="34" charset="0"/>
              </a:rPr>
              <a:t>Immediate Action plan:</a:t>
            </a:r>
          </a:p>
          <a:p>
            <a:pPr marL="457200" lvl="1" indent="0">
              <a:buNone/>
            </a:pPr>
            <a:r>
              <a:rPr lang="en-US" sz="2000" dirty="0">
                <a:latin typeface="Calibri" panose="020F0502020204030204" pitchFamily="34" charset="0"/>
              </a:rPr>
              <a:t>	Rules of Engagement:</a:t>
            </a:r>
          </a:p>
          <a:p>
            <a:pPr lvl="2"/>
            <a:r>
              <a:rPr lang="en-US" dirty="0">
                <a:latin typeface="Calibri" panose="020F0502020204030204" pitchFamily="34" charset="0"/>
              </a:rPr>
              <a:t>Level I: Large, peacefully assembling crowds in the front of PD.</a:t>
            </a:r>
          </a:p>
          <a:p>
            <a:pPr lvl="3"/>
            <a:r>
              <a:rPr lang="en-US" sz="2000" dirty="0">
                <a:latin typeface="Calibri" panose="020F0502020204030204" pitchFamily="34" charset="0"/>
              </a:rPr>
              <a:t>Officers in soft uniforms, no escalated presence. </a:t>
            </a:r>
          </a:p>
          <a:p>
            <a:pPr lvl="2"/>
            <a:r>
              <a:rPr lang="en-US" dirty="0">
                <a:latin typeface="Calibri" panose="020F0502020204030204" pitchFamily="34" charset="0"/>
              </a:rPr>
              <a:t>Level II: Verbal Aggressive language and empty water bottles (nuisance). </a:t>
            </a:r>
          </a:p>
          <a:p>
            <a:pPr lvl="3"/>
            <a:r>
              <a:rPr lang="en-US" sz="2000" dirty="0">
                <a:latin typeface="Calibri" panose="020F0502020204030204" pitchFamily="34" charset="0"/>
              </a:rPr>
              <a:t>DPS troopers on perimeter of building, </a:t>
            </a:r>
            <a:r>
              <a:rPr lang="en-US" sz="2000" dirty="0" err="1">
                <a:latin typeface="Calibri" panose="020F0502020204030204" pitchFamily="34" charset="0"/>
              </a:rPr>
              <a:t>BorTac</a:t>
            </a:r>
            <a:r>
              <a:rPr lang="en-US" sz="2000" dirty="0">
                <a:latin typeface="Calibri" panose="020F0502020204030204" pitchFamily="34" charset="0"/>
              </a:rPr>
              <a:t> geared up ready to deploy </a:t>
            </a:r>
          </a:p>
          <a:p>
            <a:pPr lvl="2"/>
            <a:r>
              <a:rPr lang="en-US" dirty="0">
                <a:latin typeface="Calibri" panose="020F0502020204030204" pitchFamily="34" charset="0"/>
              </a:rPr>
              <a:t>Level III: Full water bottles and bricks (weapons/weapons of opportunity)</a:t>
            </a:r>
          </a:p>
          <a:p>
            <a:pPr lvl="3"/>
            <a:r>
              <a:rPr lang="en-US" sz="2000" dirty="0">
                <a:latin typeface="Calibri" panose="020F0502020204030204" pitchFamily="34" charset="0"/>
              </a:rPr>
              <a:t>Field force deployment (</a:t>
            </a:r>
            <a:r>
              <a:rPr lang="en-US" sz="2000" dirty="0" err="1">
                <a:latin typeface="Calibri" panose="020F0502020204030204" pitchFamily="34" charset="0"/>
              </a:rPr>
              <a:t>BorTac</a:t>
            </a:r>
            <a:r>
              <a:rPr lang="en-US" sz="2000" dirty="0">
                <a:latin typeface="Calibri" panose="020F0502020204030204" pitchFamily="34" charset="0"/>
              </a:rPr>
              <a:t>) in conjunction with arrest teams (CART).</a:t>
            </a:r>
          </a:p>
          <a:p>
            <a:pPr lvl="3"/>
            <a:r>
              <a:rPr lang="en-US" sz="2000" dirty="0">
                <a:latin typeface="Calibri" panose="020F0502020204030204" pitchFamily="34" charset="0"/>
              </a:rPr>
              <a:t>Less lethal/gas munitions </a:t>
            </a:r>
          </a:p>
          <a:p>
            <a:pPr lvl="3"/>
            <a:r>
              <a:rPr lang="en-US" sz="2000" dirty="0">
                <a:latin typeface="Calibri" panose="020F0502020204030204" pitchFamily="34" charset="0"/>
              </a:rPr>
              <a:t>National Guard ready posture as last line of defense. </a:t>
            </a:r>
          </a:p>
          <a:p>
            <a:pPr lvl="2"/>
            <a:r>
              <a:rPr lang="en-US" dirty="0">
                <a:latin typeface="Calibri" panose="020F0502020204030204" pitchFamily="34" charset="0"/>
              </a:rPr>
              <a:t>Level IV:</a:t>
            </a:r>
          </a:p>
          <a:p>
            <a:pPr lvl="3"/>
            <a:r>
              <a:rPr lang="en-US" sz="2000" dirty="0">
                <a:latin typeface="Calibri" panose="020F0502020204030204" pitchFamily="34" charset="0"/>
              </a:rPr>
              <a:t>Deadly force is authorized anytime under Ch 9 Texas Penal Code (Ch 9.31/Ch 9.32).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47"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308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365125"/>
            <a:ext cx="10515600" cy="1524000"/>
          </a:xfrm>
        </p:spPr>
        <p:txBody>
          <a:bodyPr>
            <a:normAutofit/>
          </a:bodyPr>
          <a:lstStyle/>
          <a:p>
            <a:pPr algn="ctr"/>
            <a:r>
              <a:rPr lang="en-US" sz="5400" b="1" dirty="0">
                <a:latin typeface="Calibri" panose="020F0502020204030204" pitchFamily="34" charset="0"/>
              </a:rPr>
              <a:t>ANY QUESTIONS?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365125"/>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93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rPr>
              <a:t>Execution:</a:t>
            </a:r>
          </a:p>
          <a:p>
            <a:pPr lvl="1"/>
            <a:endParaRPr lang="en-US" dirty="0">
              <a:latin typeface="Calibri" panose="020F0502020204030204" pitchFamily="34" charset="0"/>
            </a:endParaRPr>
          </a:p>
          <a:p>
            <a:pPr lvl="1"/>
            <a:r>
              <a:rPr lang="en-US" dirty="0">
                <a:latin typeface="Calibri" panose="020F0502020204030204" pitchFamily="34" charset="0"/>
              </a:rPr>
              <a:t>Pearland team will be responsible for responding to incidents outside of ECP 1 (PD Lobby). One team of TX DPS SRT will be with Pearland team.</a:t>
            </a:r>
          </a:p>
          <a:p>
            <a:pPr lvl="1"/>
            <a:r>
              <a:rPr lang="en-US" dirty="0">
                <a:latin typeface="Calibri" panose="020F0502020204030204" pitchFamily="34" charset="0"/>
              </a:rPr>
              <a:t>League City team will be responsible for responding to incidents outside of ECP 2 (Courts lobby). One team of TX DPS SRT will be with League City team.</a:t>
            </a:r>
          </a:p>
          <a:p>
            <a:pPr lvl="1"/>
            <a:r>
              <a:rPr lang="en-US" dirty="0">
                <a:latin typeface="Calibri" panose="020F0502020204030204" pitchFamily="34" charset="0"/>
              </a:rPr>
              <a:t>Alvin team will be responsible for responding to incidents outside of ECP 3 (side door of Courts lobby). </a:t>
            </a:r>
          </a:p>
          <a:p>
            <a:pPr lvl="1"/>
            <a:r>
              <a:rPr lang="en-US" dirty="0">
                <a:latin typeface="Calibri" panose="020F0502020204030204" pitchFamily="34" charset="0"/>
              </a:rPr>
              <a:t>Six sniper teams will be setup atop Pearland PD and Dawson High School. Three on top of Pearland PD and one in a Sky Box located in the back parking lot. Two more will be stationed on Dawson High School.</a:t>
            </a:r>
          </a:p>
          <a:p>
            <a:pPr marL="457200" lvl="1" indent="0">
              <a:buNone/>
            </a:pPr>
            <a:r>
              <a:rPr lang="en-US" sz="2000" dirty="0">
                <a:latin typeface="Calibri" panose="020F0502020204030204" pitchFamily="34" charset="0"/>
              </a:rPr>
              <a:t>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9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rPr>
              <a:t>Execution:</a:t>
            </a:r>
          </a:p>
          <a:p>
            <a:pPr marL="457200" lvl="1" indent="0">
              <a:buNone/>
            </a:pPr>
            <a:endParaRPr lang="en-US" dirty="0">
              <a:latin typeface="Calibri" panose="020F0502020204030204" pitchFamily="34" charset="0"/>
            </a:endParaRPr>
          </a:p>
          <a:p>
            <a:pPr lvl="1"/>
            <a:r>
              <a:rPr lang="en-US" sz="2000" dirty="0">
                <a:latin typeface="Calibri" panose="020F0502020204030204" pitchFamily="34" charset="0"/>
              </a:rPr>
              <a:t>Each team will be responsible for the security of their assigned side of the building. Should officers outside on the TCPs or on perimeter need support, the respective team will exit the building and assist those officers until the situation is under control and then return to the building. </a:t>
            </a:r>
          </a:p>
          <a:p>
            <a:pPr lvl="1"/>
            <a:r>
              <a:rPr lang="en-US" sz="2000" dirty="0">
                <a:latin typeface="Calibri" panose="020F0502020204030204" pitchFamily="34" charset="0"/>
              </a:rPr>
              <a:t>In the event of non-peaceful protesting, teams in conjunction with TXDPS SRG and Border Patrol Tac will take up positions around Pearland PD to prevent property loss or damage. </a:t>
            </a:r>
          </a:p>
          <a:p>
            <a:pPr lvl="1"/>
            <a:r>
              <a:rPr lang="en-US" sz="2000" dirty="0">
                <a:latin typeface="Calibri" panose="020F0502020204030204" pitchFamily="34" charset="0"/>
              </a:rPr>
              <a:t>Should arrests need to be made, Tac officers will secure the suspect and turn them over to on-duty PPD officers in the jail lobby for processing.  </a:t>
            </a:r>
          </a:p>
          <a:p>
            <a:pPr lvl="1"/>
            <a:r>
              <a:rPr lang="en-US" sz="2000" dirty="0">
                <a:latin typeface="Calibri" panose="020F0502020204030204" pitchFamily="34" charset="0"/>
              </a:rPr>
              <a:t>All tac medics and team surgeon will be stationed at the PD to provide support to officers station at the PD.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08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p:txBody>
          <a:bodyPr>
            <a:normAutofit fontScale="92500" lnSpcReduction="10000"/>
          </a:bodyPr>
          <a:lstStyle/>
          <a:p>
            <a:r>
              <a:rPr lang="en-US" dirty="0">
                <a:latin typeface="Calibri" panose="020F0502020204030204" pitchFamily="34" charset="0"/>
              </a:rPr>
              <a:t>Execution:</a:t>
            </a:r>
          </a:p>
          <a:p>
            <a:pPr lvl="1"/>
            <a:r>
              <a:rPr lang="en-US" sz="1900" dirty="0">
                <a:latin typeface="Calibri" panose="020F0502020204030204" pitchFamily="34" charset="0"/>
              </a:rPr>
              <a:t>Chief of Police Spires expressed a desire to meet with funeral goers and pass out waters, Pearland Tac Officers will don patrol uniforms and escort Chief Spires in the crowd as this takes place. PSD officers will be following Chief Spires at a distance and act as an emergency extract team for Chief Spires if required. </a:t>
            </a:r>
          </a:p>
          <a:p>
            <a:pPr lvl="1"/>
            <a:r>
              <a:rPr lang="en-US" sz="1900" dirty="0">
                <a:latin typeface="Calibri" panose="020F0502020204030204" pitchFamily="34" charset="0"/>
              </a:rPr>
              <a:t>Private viewing for family only of Mr. Floyd will take place at 1100 at The Fountain of Praise church located at 13950 </a:t>
            </a:r>
            <a:r>
              <a:rPr lang="en-US" sz="1900" dirty="0" err="1">
                <a:latin typeface="Calibri" panose="020F0502020204030204" pitchFamily="34" charset="0"/>
              </a:rPr>
              <a:t>Hillcroft</a:t>
            </a:r>
            <a:r>
              <a:rPr lang="en-US" sz="1900" dirty="0">
                <a:latin typeface="Calibri" panose="020F0502020204030204" pitchFamily="34" charset="0"/>
              </a:rPr>
              <a:t> Ave. Houston, TX. Approximate transit time from church to Pearland is 16 mins. </a:t>
            </a:r>
          </a:p>
          <a:p>
            <a:pPr lvl="1"/>
            <a:r>
              <a:rPr lang="en-US" sz="1900" dirty="0">
                <a:latin typeface="Calibri" panose="020F0502020204030204" pitchFamily="34" charset="0"/>
              </a:rPr>
              <a:t>Lock down of the roadways will commence tentatively at 1200. All south bound traffic from </a:t>
            </a:r>
            <a:r>
              <a:rPr lang="en-US" sz="1900" dirty="0" err="1">
                <a:latin typeface="Calibri" panose="020F0502020204030204" pitchFamily="34" charset="0"/>
              </a:rPr>
              <a:t>McHard</a:t>
            </a:r>
            <a:r>
              <a:rPr lang="en-US" sz="1900" dirty="0">
                <a:latin typeface="Calibri" panose="020F0502020204030204" pitchFamily="34" charset="0"/>
              </a:rPr>
              <a:t> Rd and Cullen Pkwy and north Bound traffic from Freedom Dr and Cullen Pkwy. East and west bound traffic on </a:t>
            </a:r>
            <a:r>
              <a:rPr lang="en-US" sz="1900" dirty="0" err="1">
                <a:latin typeface="Calibri" panose="020F0502020204030204" pitchFamily="34" charset="0"/>
              </a:rPr>
              <a:t>McHard</a:t>
            </a:r>
            <a:r>
              <a:rPr lang="en-US" sz="1900" dirty="0">
                <a:latin typeface="Calibri" panose="020F0502020204030204" pitchFamily="34" charset="0"/>
              </a:rPr>
              <a:t> Rd at Country Place Blvd will be shut down tentatively at the same time. </a:t>
            </a:r>
          </a:p>
          <a:p>
            <a:pPr lvl="1"/>
            <a:r>
              <a:rPr lang="en-US" sz="1900" dirty="0">
                <a:latin typeface="Calibri" panose="020F0502020204030204" pitchFamily="34" charset="0"/>
              </a:rPr>
              <a:t>Mr. Floyd is expected to be escorted to Silver Lake Community Church located at 1865 Cullen Pkwy. Pearland, TX between 1345-1400 at which time Mr. Floyd will be removed from the vehicle escort and placed into a horse and carriage. Mr. Floyd is then expected to transit from Silver Lake Church to his final resting place at Houston Memorial Gardens located approximately one mile south on Cullen Pkwy. </a:t>
            </a:r>
          </a:p>
          <a:p>
            <a:pPr lvl="1"/>
            <a:endParaRPr lang="en-US" sz="1900" dirty="0">
              <a:latin typeface="Calibri" panose="020F0502020204030204" pitchFamily="34" charset="0"/>
            </a:endParaRPr>
          </a:p>
          <a:p>
            <a:pPr marL="457200" lvl="1" indent="0">
              <a:buNone/>
            </a:pPr>
            <a:endParaRPr lang="en-US" sz="1900" dirty="0">
              <a:latin typeface="Calibri" panose="020F0502020204030204"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28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rPr>
              <a:t>Execution:</a:t>
            </a:r>
          </a:p>
          <a:p>
            <a:pPr lvl="1"/>
            <a:r>
              <a:rPr lang="en-US" sz="1900" dirty="0">
                <a:latin typeface="Calibri" panose="020F0502020204030204" pitchFamily="34" charset="0"/>
              </a:rPr>
              <a:t>Mr. Floyd will be escorted by our bike patrol while in the carriage.</a:t>
            </a:r>
          </a:p>
          <a:p>
            <a:pPr lvl="1"/>
            <a:r>
              <a:rPr lang="en-US" sz="1900" dirty="0">
                <a:latin typeface="Calibri" panose="020F0502020204030204" pitchFamily="34" charset="0"/>
              </a:rPr>
              <a:t>As the funeral precession crosses each of the TCP’s, that respective TCP will shut down all north and south bound traffic.</a:t>
            </a:r>
          </a:p>
          <a:p>
            <a:pPr lvl="1"/>
            <a:endParaRPr lang="en-US" sz="1900" dirty="0">
              <a:latin typeface="Calibri" panose="020F0502020204030204" pitchFamily="34" charset="0"/>
            </a:endParaRPr>
          </a:p>
          <a:p>
            <a:pPr lvl="1"/>
            <a:r>
              <a:rPr lang="en-US" sz="1900" dirty="0">
                <a:latin typeface="Calibri" panose="020F0502020204030204" pitchFamily="34" charset="0"/>
              </a:rPr>
              <a:t>Special Assignments:</a:t>
            </a:r>
          </a:p>
          <a:p>
            <a:pPr lvl="2"/>
            <a:r>
              <a:rPr lang="en-US" sz="1500" dirty="0">
                <a:latin typeface="Calibri" panose="020F0502020204030204" pitchFamily="34" charset="0"/>
              </a:rPr>
              <a:t>PSD: Ofc. Tauss, Ofc </a:t>
            </a:r>
            <a:r>
              <a:rPr lang="en-US" sz="1500" dirty="0" err="1">
                <a:latin typeface="Calibri" panose="020F0502020204030204" pitchFamily="34" charset="0"/>
              </a:rPr>
              <a:t>Gassen</a:t>
            </a:r>
            <a:r>
              <a:rPr lang="en-US" sz="1500" dirty="0">
                <a:latin typeface="Calibri" panose="020F0502020204030204" pitchFamily="34" charset="0"/>
              </a:rPr>
              <a:t>, Ofc. Layton, Ofc Marin</a:t>
            </a:r>
          </a:p>
          <a:p>
            <a:pPr lvl="2"/>
            <a:r>
              <a:rPr lang="en-US" sz="1500" dirty="0">
                <a:latin typeface="Calibri" panose="020F0502020204030204" pitchFamily="34" charset="0"/>
              </a:rPr>
              <a:t>Sniper team 1: Ofc. </a:t>
            </a:r>
            <a:r>
              <a:rPr lang="en-US" sz="1500" dirty="0" err="1">
                <a:latin typeface="Calibri" panose="020F0502020204030204" pitchFamily="34" charset="0"/>
              </a:rPr>
              <a:t>Hererra</a:t>
            </a:r>
            <a:r>
              <a:rPr lang="en-US" sz="1500" dirty="0">
                <a:latin typeface="Calibri" panose="020F0502020204030204" pitchFamily="34" charset="0"/>
              </a:rPr>
              <a:t>, Ofc. Fletcher</a:t>
            </a:r>
          </a:p>
          <a:p>
            <a:pPr lvl="2"/>
            <a:r>
              <a:rPr lang="en-US" sz="1500" dirty="0">
                <a:latin typeface="Calibri" panose="020F0502020204030204" pitchFamily="34" charset="0"/>
              </a:rPr>
              <a:t>Sniper team 2: Ofc. Kiefer, Ofc. Crumpler</a:t>
            </a:r>
          </a:p>
          <a:p>
            <a:pPr lvl="2"/>
            <a:r>
              <a:rPr lang="en-US" sz="1500" dirty="0">
                <a:latin typeface="Calibri" panose="020F0502020204030204" pitchFamily="34" charset="0"/>
              </a:rPr>
              <a:t>Sniper team 3: TX DPS SRT</a:t>
            </a:r>
          </a:p>
          <a:p>
            <a:pPr lvl="2"/>
            <a:r>
              <a:rPr lang="en-US" sz="1500" dirty="0">
                <a:latin typeface="Calibri" panose="020F0502020204030204" pitchFamily="34" charset="0"/>
              </a:rPr>
              <a:t>Sniper team 4: TX DPS SRT</a:t>
            </a:r>
          </a:p>
          <a:p>
            <a:pPr lvl="2"/>
            <a:r>
              <a:rPr lang="en-US" sz="1500" dirty="0">
                <a:latin typeface="Calibri" panose="020F0502020204030204" pitchFamily="34" charset="0"/>
              </a:rPr>
              <a:t>Sniper team 5: </a:t>
            </a:r>
            <a:r>
              <a:rPr lang="en-US" sz="1500" dirty="0" err="1">
                <a:latin typeface="Calibri" panose="020F0502020204030204" pitchFamily="34" charset="0"/>
              </a:rPr>
              <a:t>BorTac</a:t>
            </a:r>
            <a:endParaRPr lang="en-US" sz="1500" dirty="0">
              <a:latin typeface="Calibri" panose="020F0502020204030204" pitchFamily="34" charset="0"/>
            </a:endParaRPr>
          </a:p>
          <a:p>
            <a:pPr lvl="2"/>
            <a:r>
              <a:rPr lang="en-US" sz="1500" dirty="0">
                <a:latin typeface="Calibri" panose="020F0502020204030204" pitchFamily="34" charset="0"/>
              </a:rPr>
              <a:t>Sniper team 6: </a:t>
            </a:r>
            <a:r>
              <a:rPr lang="en-US" sz="1500" dirty="0" err="1">
                <a:latin typeface="Calibri" panose="020F0502020204030204" pitchFamily="34" charset="0"/>
              </a:rPr>
              <a:t>BorTac</a:t>
            </a:r>
            <a:r>
              <a:rPr lang="en-US" sz="1500" dirty="0">
                <a:latin typeface="Calibri" panose="020F0502020204030204" pitchFamily="34" charset="0"/>
              </a:rPr>
              <a:t>  </a:t>
            </a:r>
          </a:p>
          <a:p>
            <a:pPr lvl="2"/>
            <a:r>
              <a:rPr lang="en-US" sz="1500" dirty="0">
                <a:latin typeface="Calibri" panose="020F0502020204030204" pitchFamily="34" charset="0"/>
              </a:rPr>
              <a:t>Sniper team 7 </a:t>
            </a:r>
            <a:r>
              <a:rPr lang="en-US" sz="1500">
                <a:latin typeface="Calibri" panose="020F0502020204030204" pitchFamily="34" charset="0"/>
              </a:rPr>
              <a:t>(Reserve): </a:t>
            </a:r>
            <a:r>
              <a:rPr lang="en-US" sz="1500" dirty="0">
                <a:latin typeface="Calibri" panose="020F0502020204030204" pitchFamily="34" charset="0"/>
              </a:rPr>
              <a:t>Ofc. Jackson, Ofc. Comer</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8"/>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9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1F93A1E-6F78-4F23-96CA-E071880D27E1}"/>
              </a:ext>
            </a:extLst>
          </p:cNvPr>
          <p:cNvPicPr/>
          <p:nvPr/>
        </p:nvPicPr>
        <p:blipFill rotWithShape="1">
          <a:blip r:embed="rId3"/>
          <a:srcRect l="20673" t="18803" b="12250"/>
          <a:stretch/>
        </p:blipFill>
        <p:spPr bwMode="auto">
          <a:xfrm>
            <a:off x="2388500" y="1657128"/>
            <a:ext cx="8743691" cy="4802189"/>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5DA87FD5-AEBE-4EB1-B65A-DCD1E474F465}"/>
              </a:ext>
            </a:extLst>
          </p:cNvPr>
          <p:cNvSpPr/>
          <p:nvPr/>
        </p:nvSpPr>
        <p:spPr>
          <a:xfrm>
            <a:off x="3833769" y="3565321"/>
            <a:ext cx="234892" cy="46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0CE172-AFE6-4595-8E0A-CC2D05D47D4F}"/>
              </a:ext>
            </a:extLst>
          </p:cNvPr>
          <p:cNvSpPr txBox="1"/>
          <p:nvPr/>
        </p:nvSpPr>
        <p:spPr>
          <a:xfrm>
            <a:off x="4068661" y="3445448"/>
            <a:ext cx="1106393" cy="646331"/>
          </a:xfrm>
          <a:prstGeom prst="rect">
            <a:avLst/>
          </a:prstGeom>
          <a:noFill/>
        </p:spPr>
        <p:txBody>
          <a:bodyPr wrap="none" rtlCol="0">
            <a:spAutoFit/>
          </a:bodyPr>
          <a:lstStyle/>
          <a:p>
            <a:r>
              <a:rPr lang="en-US" dirty="0"/>
              <a:t>TCP 1 </a:t>
            </a:r>
          </a:p>
          <a:p>
            <a:r>
              <a:rPr lang="en-US" dirty="0"/>
              <a:t>10 person</a:t>
            </a:r>
          </a:p>
        </p:txBody>
      </p:sp>
      <p:sp>
        <p:nvSpPr>
          <p:cNvPr id="7" name="TextBox 6">
            <a:extLst>
              <a:ext uri="{FF2B5EF4-FFF2-40B4-BE49-F238E27FC236}">
                <a16:creationId xmlns:a16="http://schemas.microsoft.com/office/drawing/2014/main" id="{C1E1A42C-C2A5-4D75-A243-8F9A11CF0F47}"/>
              </a:ext>
            </a:extLst>
          </p:cNvPr>
          <p:cNvSpPr txBox="1"/>
          <p:nvPr/>
        </p:nvSpPr>
        <p:spPr>
          <a:xfrm>
            <a:off x="5951675" y="4236440"/>
            <a:ext cx="1105880" cy="646331"/>
          </a:xfrm>
          <a:prstGeom prst="rect">
            <a:avLst/>
          </a:prstGeom>
          <a:noFill/>
        </p:spPr>
        <p:txBody>
          <a:bodyPr wrap="none" rtlCol="0">
            <a:spAutoFit/>
          </a:bodyPr>
          <a:lstStyle/>
          <a:p>
            <a:r>
              <a:rPr lang="en-US" dirty="0"/>
              <a:t>QRF 1</a:t>
            </a:r>
          </a:p>
          <a:p>
            <a:r>
              <a:rPr lang="en-US" dirty="0"/>
              <a:t>10 Person</a:t>
            </a:r>
          </a:p>
        </p:txBody>
      </p:sp>
      <p:sp>
        <p:nvSpPr>
          <p:cNvPr id="8" name="Rectangle 7">
            <a:extLst>
              <a:ext uri="{FF2B5EF4-FFF2-40B4-BE49-F238E27FC236}">
                <a16:creationId xmlns:a16="http://schemas.microsoft.com/office/drawing/2014/main" id="{D5D35875-E96B-4010-8074-4107C2A566AD}"/>
              </a:ext>
            </a:extLst>
          </p:cNvPr>
          <p:cNvSpPr/>
          <p:nvPr/>
        </p:nvSpPr>
        <p:spPr>
          <a:xfrm>
            <a:off x="9118833" y="3610659"/>
            <a:ext cx="251670" cy="265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2F6F05-337D-40F5-87D6-73323EEB1C20}"/>
              </a:ext>
            </a:extLst>
          </p:cNvPr>
          <p:cNvSpPr txBox="1"/>
          <p:nvPr/>
        </p:nvSpPr>
        <p:spPr>
          <a:xfrm>
            <a:off x="8587561" y="3951215"/>
            <a:ext cx="1535998" cy="923330"/>
          </a:xfrm>
          <a:prstGeom prst="rect">
            <a:avLst/>
          </a:prstGeom>
          <a:noFill/>
        </p:spPr>
        <p:txBody>
          <a:bodyPr wrap="none" rtlCol="0">
            <a:spAutoFit/>
          </a:bodyPr>
          <a:lstStyle/>
          <a:p>
            <a:r>
              <a:rPr lang="en-US" dirty="0"/>
              <a:t>TCP 3 </a:t>
            </a:r>
          </a:p>
          <a:p>
            <a:r>
              <a:rPr lang="en-US" dirty="0"/>
              <a:t>10 person</a:t>
            </a:r>
          </a:p>
          <a:p>
            <a:r>
              <a:rPr lang="en-US" dirty="0"/>
              <a:t>2 dump trucks</a:t>
            </a:r>
          </a:p>
        </p:txBody>
      </p:sp>
      <p:sp>
        <p:nvSpPr>
          <p:cNvPr id="10" name="Rectangle 9">
            <a:extLst>
              <a:ext uri="{FF2B5EF4-FFF2-40B4-BE49-F238E27FC236}">
                <a16:creationId xmlns:a16="http://schemas.microsoft.com/office/drawing/2014/main" id="{0D38EEE4-54A2-4AA1-9091-7068D51707F5}"/>
              </a:ext>
            </a:extLst>
          </p:cNvPr>
          <p:cNvSpPr/>
          <p:nvPr/>
        </p:nvSpPr>
        <p:spPr>
          <a:xfrm>
            <a:off x="9118833" y="2624714"/>
            <a:ext cx="251670" cy="391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5B397E-B181-4C39-A2BA-F1661E17B380}"/>
              </a:ext>
            </a:extLst>
          </p:cNvPr>
          <p:cNvSpPr txBox="1"/>
          <p:nvPr/>
        </p:nvSpPr>
        <p:spPr>
          <a:xfrm>
            <a:off x="8034364" y="2479947"/>
            <a:ext cx="1106393" cy="646331"/>
          </a:xfrm>
          <a:prstGeom prst="rect">
            <a:avLst/>
          </a:prstGeom>
          <a:noFill/>
        </p:spPr>
        <p:txBody>
          <a:bodyPr wrap="none" rtlCol="0">
            <a:spAutoFit/>
          </a:bodyPr>
          <a:lstStyle/>
          <a:p>
            <a:r>
              <a:rPr lang="en-US" dirty="0"/>
              <a:t>TCP 2 </a:t>
            </a:r>
          </a:p>
          <a:p>
            <a:r>
              <a:rPr lang="en-US" dirty="0"/>
              <a:t>10 person</a:t>
            </a:r>
          </a:p>
        </p:txBody>
      </p:sp>
      <p:sp>
        <p:nvSpPr>
          <p:cNvPr id="12" name="Rectangle 11">
            <a:extLst>
              <a:ext uri="{FF2B5EF4-FFF2-40B4-BE49-F238E27FC236}">
                <a16:creationId xmlns:a16="http://schemas.microsoft.com/office/drawing/2014/main" id="{A7C5FFB9-766E-4072-87E8-4089092A0E9E}"/>
              </a:ext>
            </a:extLst>
          </p:cNvPr>
          <p:cNvSpPr/>
          <p:nvPr/>
        </p:nvSpPr>
        <p:spPr>
          <a:xfrm>
            <a:off x="10050011" y="3635303"/>
            <a:ext cx="251670" cy="173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68A3C6-32EF-48DE-AE64-F82E74431531}"/>
              </a:ext>
            </a:extLst>
          </p:cNvPr>
          <p:cNvSpPr txBox="1"/>
          <p:nvPr/>
        </p:nvSpPr>
        <p:spPr>
          <a:xfrm>
            <a:off x="10129994" y="2986154"/>
            <a:ext cx="1002197" cy="646331"/>
          </a:xfrm>
          <a:prstGeom prst="rect">
            <a:avLst/>
          </a:prstGeom>
          <a:noFill/>
        </p:spPr>
        <p:txBody>
          <a:bodyPr wrap="none" rtlCol="0">
            <a:spAutoFit/>
          </a:bodyPr>
          <a:lstStyle/>
          <a:p>
            <a:r>
              <a:rPr lang="en-US" dirty="0"/>
              <a:t>TCP 4</a:t>
            </a:r>
          </a:p>
          <a:p>
            <a:r>
              <a:rPr lang="en-US" dirty="0"/>
              <a:t>4 person</a:t>
            </a:r>
          </a:p>
        </p:txBody>
      </p:sp>
    </p:spTree>
    <p:extLst>
      <p:ext uri="{BB962C8B-B14F-4D97-AF65-F5344CB8AC3E}">
        <p14:creationId xmlns:p14="http://schemas.microsoft.com/office/powerpoint/2010/main" val="65179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97EAEE0-0D46-445D-96C9-FE14BE0F5C37}"/>
              </a:ext>
            </a:extLst>
          </p:cNvPr>
          <p:cNvPicPr/>
          <p:nvPr/>
        </p:nvPicPr>
        <p:blipFill rotWithShape="1">
          <a:blip r:embed="rId3"/>
          <a:srcRect l="21314" t="9686" r="28685" b="12250"/>
          <a:stretch/>
        </p:blipFill>
        <p:spPr bwMode="auto">
          <a:xfrm>
            <a:off x="2538024" y="1690686"/>
            <a:ext cx="7230229" cy="5000628"/>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099EE646-F798-43AD-825A-142062E0623F}"/>
              </a:ext>
            </a:extLst>
          </p:cNvPr>
          <p:cNvSpPr/>
          <p:nvPr/>
        </p:nvSpPr>
        <p:spPr>
          <a:xfrm>
            <a:off x="4530055" y="4479721"/>
            <a:ext cx="343949" cy="302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9C689E-7AF0-4E45-B1C4-B8EB6777A45C}"/>
              </a:ext>
            </a:extLst>
          </p:cNvPr>
          <p:cNvSpPr txBox="1"/>
          <p:nvPr/>
        </p:nvSpPr>
        <p:spPr>
          <a:xfrm>
            <a:off x="4149089" y="4844147"/>
            <a:ext cx="1535998" cy="923330"/>
          </a:xfrm>
          <a:prstGeom prst="rect">
            <a:avLst/>
          </a:prstGeom>
          <a:noFill/>
        </p:spPr>
        <p:txBody>
          <a:bodyPr wrap="none" rtlCol="0">
            <a:spAutoFit/>
          </a:bodyPr>
          <a:lstStyle/>
          <a:p>
            <a:r>
              <a:rPr lang="en-US" dirty="0"/>
              <a:t>TCP 3</a:t>
            </a:r>
          </a:p>
          <a:p>
            <a:r>
              <a:rPr lang="en-US" dirty="0"/>
              <a:t>2 dump trucks</a:t>
            </a:r>
          </a:p>
          <a:p>
            <a:r>
              <a:rPr lang="en-US" dirty="0"/>
              <a:t>10 Person</a:t>
            </a:r>
          </a:p>
        </p:txBody>
      </p:sp>
      <p:sp>
        <p:nvSpPr>
          <p:cNvPr id="7" name="Rectangle 6">
            <a:extLst>
              <a:ext uri="{FF2B5EF4-FFF2-40B4-BE49-F238E27FC236}">
                <a16:creationId xmlns:a16="http://schemas.microsoft.com/office/drawing/2014/main" id="{65311B37-6B10-49A8-8DFB-1613BB1E55CF}"/>
              </a:ext>
            </a:extLst>
          </p:cNvPr>
          <p:cNvSpPr/>
          <p:nvPr/>
        </p:nvSpPr>
        <p:spPr>
          <a:xfrm>
            <a:off x="4530055" y="3540154"/>
            <a:ext cx="343949" cy="302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893465-AEFE-4D14-81FB-DF4C057F49DD}"/>
              </a:ext>
            </a:extLst>
          </p:cNvPr>
          <p:cNvSpPr txBox="1"/>
          <p:nvPr/>
        </p:nvSpPr>
        <p:spPr>
          <a:xfrm>
            <a:off x="4149089" y="2853670"/>
            <a:ext cx="1106393" cy="646331"/>
          </a:xfrm>
          <a:prstGeom prst="rect">
            <a:avLst/>
          </a:prstGeom>
          <a:noFill/>
        </p:spPr>
        <p:txBody>
          <a:bodyPr wrap="none" rtlCol="0">
            <a:spAutoFit/>
          </a:bodyPr>
          <a:lstStyle/>
          <a:p>
            <a:r>
              <a:rPr lang="en-US" dirty="0"/>
              <a:t>TCP 2 </a:t>
            </a:r>
          </a:p>
          <a:p>
            <a:r>
              <a:rPr lang="en-US" dirty="0"/>
              <a:t>10 person</a:t>
            </a:r>
          </a:p>
        </p:txBody>
      </p:sp>
      <p:sp>
        <p:nvSpPr>
          <p:cNvPr id="9" name="Rectangle 8">
            <a:extLst>
              <a:ext uri="{FF2B5EF4-FFF2-40B4-BE49-F238E27FC236}">
                <a16:creationId xmlns:a16="http://schemas.microsoft.com/office/drawing/2014/main" id="{372BF3B4-421C-4AC1-93BC-908CF8E6F428}"/>
              </a:ext>
            </a:extLst>
          </p:cNvPr>
          <p:cNvSpPr/>
          <p:nvPr/>
        </p:nvSpPr>
        <p:spPr>
          <a:xfrm>
            <a:off x="5805182" y="4489771"/>
            <a:ext cx="218113" cy="22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2260D6-0044-41F6-8671-D71FF34D10ED}"/>
              </a:ext>
            </a:extLst>
          </p:cNvPr>
          <p:cNvSpPr txBox="1"/>
          <p:nvPr/>
        </p:nvSpPr>
        <p:spPr>
          <a:xfrm>
            <a:off x="5947793" y="3867834"/>
            <a:ext cx="1002197" cy="646331"/>
          </a:xfrm>
          <a:prstGeom prst="rect">
            <a:avLst/>
          </a:prstGeom>
          <a:noFill/>
        </p:spPr>
        <p:txBody>
          <a:bodyPr wrap="none" rtlCol="0">
            <a:spAutoFit/>
          </a:bodyPr>
          <a:lstStyle/>
          <a:p>
            <a:r>
              <a:rPr lang="en-US" dirty="0"/>
              <a:t>TCP 4 </a:t>
            </a:r>
          </a:p>
          <a:p>
            <a:r>
              <a:rPr lang="en-US" dirty="0"/>
              <a:t>4 person</a:t>
            </a:r>
          </a:p>
        </p:txBody>
      </p:sp>
      <p:sp>
        <p:nvSpPr>
          <p:cNvPr id="11" name="Rectangle 10">
            <a:extLst>
              <a:ext uri="{FF2B5EF4-FFF2-40B4-BE49-F238E27FC236}">
                <a16:creationId xmlns:a16="http://schemas.microsoft.com/office/drawing/2014/main" id="{1A7C8EFB-539F-4D2B-BE1E-F63D2D526618}"/>
              </a:ext>
            </a:extLst>
          </p:cNvPr>
          <p:cNvSpPr/>
          <p:nvPr/>
        </p:nvSpPr>
        <p:spPr>
          <a:xfrm>
            <a:off x="8623883" y="4479721"/>
            <a:ext cx="159390" cy="159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58F8-1004-4800-A0B9-58E1E55E7CA5}"/>
              </a:ext>
            </a:extLst>
          </p:cNvPr>
          <p:cNvSpPr txBox="1"/>
          <p:nvPr/>
        </p:nvSpPr>
        <p:spPr>
          <a:xfrm>
            <a:off x="7781076" y="3894511"/>
            <a:ext cx="1002197" cy="646331"/>
          </a:xfrm>
          <a:prstGeom prst="rect">
            <a:avLst/>
          </a:prstGeom>
          <a:noFill/>
        </p:spPr>
        <p:txBody>
          <a:bodyPr wrap="none" rtlCol="0">
            <a:spAutoFit/>
          </a:bodyPr>
          <a:lstStyle/>
          <a:p>
            <a:r>
              <a:rPr lang="en-US" dirty="0"/>
              <a:t>TCP 5 </a:t>
            </a:r>
          </a:p>
          <a:p>
            <a:r>
              <a:rPr lang="en-US" dirty="0"/>
              <a:t>4 person</a:t>
            </a:r>
          </a:p>
        </p:txBody>
      </p:sp>
      <p:sp>
        <p:nvSpPr>
          <p:cNvPr id="13" name="TextBox 12">
            <a:extLst>
              <a:ext uri="{FF2B5EF4-FFF2-40B4-BE49-F238E27FC236}">
                <a16:creationId xmlns:a16="http://schemas.microsoft.com/office/drawing/2014/main" id="{91FB24DD-2481-497F-88FC-E2621C5A0081}"/>
              </a:ext>
            </a:extLst>
          </p:cNvPr>
          <p:cNvSpPr txBox="1"/>
          <p:nvPr/>
        </p:nvSpPr>
        <p:spPr>
          <a:xfrm>
            <a:off x="5254969" y="6325299"/>
            <a:ext cx="865943" cy="369332"/>
          </a:xfrm>
          <a:prstGeom prst="rect">
            <a:avLst/>
          </a:prstGeom>
          <a:noFill/>
        </p:spPr>
        <p:txBody>
          <a:bodyPr wrap="none" rtlCol="0">
            <a:spAutoFit/>
          </a:bodyPr>
          <a:lstStyle/>
          <a:p>
            <a:r>
              <a:rPr lang="en-US" dirty="0"/>
              <a:t>Church</a:t>
            </a:r>
          </a:p>
        </p:txBody>
      </p:sp>
    </p:spTree>
    <p:extLst>
      <p:ext uri="{BB962C8B-B14F-4D97-AF65-F5344CB8AC3E}">
        <p14:creationId xmlns:p14="http://schemas.microsoft.com/office/powerpoint/2010/main" val="15481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 Floyd Burial 06/09/2020</a:t>
            </a:r>
          </a:p>
        </p:txBody>
      </p:sp>
      <p:sp>
        <p:nvSpPr>
          <p:cNvPr id="3" name="Content Placeholder 2"/>
          <p:cNvSpPr>
            <a:spLocks noGrp="1"/>
          </p:cNvSpPr>
          <p:nvPr>
            <p:ph idx="1"/>
          </p:nvPr>
        </p:nvSpPr>
        <p:spPr>
          <a:xfrm>
            <a:off x="1120000" y="1690687"/>
            <a:ext cx="10233800" cy="4486275"/>
          </a:xfrm>
        </p:spPr>
        <p:txBody>
          <a:bodyPr>
            <a:noAutofit/>
          </a:bodyPr>
          <a:lstStyle/>
          <a:p>
            <a:pPr marL="0" indent="0">
              <a:buNone/>
            </a:pPr>
            <a:endParaRPr lang="en-US" sz="2400" dirty="0">
              <a:latin typeface="Calibri" panose="020F0502020204030204" pitchFamily="34" charset="0"/>
            </a:endParaRPr>
          </a:p>
          <a:p>
            <a:pPr marL="0" indent="0">
              <a:buNone/>
            </a:pPr>
            <a:endParaRPr lang="en-US" sz="24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0" y="166686"/>
            <a:ext cx="1517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83D5152-90EE-44C3-BBB3-9BA1BB8B37BA}"/>
              </a:ext>
            </a:extLst>
          </p:cNvPr>
          <p:cNvPicPr/>
          <p:nvPr/>
        </p:nvPicPr>
        <p:blipFill rotWithShape="1">
          <a:blip r:embed="rId3"/>
          <a:srcRect l="20994" t="9687" b="7978"/>
          <a:stretch/>
        </p:blipFill>
        <p:spPr bwMode="auto">
          <a:xfrm>
            <a:off x="998290" y="1690685"/>
            <a:ext cx="9706062" cy="507084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AD18502D-C0B7-4B8B-88C4-519E8DB32150}"/>
              </a:ext>
            </a:extLst>
          </p:cNvPr>
          <p:cNvSpPr txBox="1"/>
          <p:nvPr/>
        </p:nvSpPr>
        <p:spPr>
          <a:xfrm>
            <a:off x="7189364" y="2731022"/>
            <a:ext cx="1385316" cy="923330"/>
          </a:xfrm>
          <a:prstGeom prst="rect">
            <a:avLst/>
          </a:prstGeom>
          <a:noFill/>
        </p:spPr>
        <p:txBody>
          <a:bodyPr wrap="none" rtlCol="0">
            <a:spAutoFit/>
          </a:bodyPr>
          <a:lstStyle/>
          <a:p>
            <a:r>
              <a:rPr lang="en-US" dirty="0"/>
              <a:t>Church</a:t>
            </a:r>
          </a:p>
          <a:p>
            <a:r>
              <a:rPr lang="en-US" dirty="0"/>
              <a:t>Body moved</a:t>
            </a:r>
          </a:p>
          <a:p>
            <a:r>
              <a:rPr lang="en-US" dirty="0"/>
              <a:t>to carriage</a:t>
            </a:r>
          </a:p>
        </p:txBody>
      </p:sp>
      <p:sp>
        <p:nvSpPr>
          <p:cNvPr id="6" name="Rectangle 5">
            <a:extLst>
              <a:ext uri="{FF2B5EF4-FFF2-40B4-BE49-F238E27FC236}">
                <a16:creationId xmlns:a16="http://schemas.microsoft.com/office/drawing/2014/main" id="{1BA28DEA-2CF6-415F-B5F9-40A49EA52E18}"/>
              </a:ext>
            </a:extLst>
          </p:cNvPr>
          <p:cNvSpPr/>
          <p:nvPr/>
        </p:nvSpPr>
        <p:spPr>
          <a:xfrm>
            <a:off x="6308521" y="6283353"/>
            <a:ext cx="302004" cy="151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44EE19-1FEB-4B50-B534-D137689A1026}"/>
              </a:ext>
            </a:extLst>
          </p:cNvPr>
          <p:cNvSpPr txBox="1"/>
          <p:nvPr/>
        </p:nvSpPr>
        <p:spPr>
          <a:xfrm>
            <a:off x="6610525" y="6035688"/>
            <a:ext cx="1105880" cy="646331"/>
          </a:xfrm>
          <a:prstGeom prst="rect">
            <a:avLst/>
          </a:prstGeom>
          <a:noFill/>
        </p:spPr>
        <p:txBody>
          <a:bodyPr wrap="none" rtlCol="0">
            <a:spAutoFit/>
          </a:bodyPr>
          <a:lstStyle/>
          <a:p>
            <a:r>
              <a:rPr lang="en-US" dirty="0"/>
              <a:t>TCP 10</a:t>
            </a:r>
          </a:p>
          <a:p>
            <a:r>
              <a:rPr lang="en-US" dirty="0"/>
              <a:t>10 Person</a:t>
            </a:r>
          </a:p>
        </p:txBody>
      </p:sp>
      <p:sp>
        <p:nvSpPr>
          <p:cNvPr id="8" name="Rectangle 7">
            <a:extLst>
              <a:ext uri="{FF2B5EF4-FFF2-40B4-BE49-F238E27FC236}">
                <a16:creationId xmlns:a16="http://schemas.microsoft.com/office/drawing/2014/main" id="{AA7B5F48-1BA4-40E2-999F-CD6977FA8850}"/>
              </a:ext>
            </a:extLst>
          </p:cNvPr>
          <p:cNvSpPr/>
          <p:nvPr/>
        </p:nvSpPr>
        <p:spPr>
          <a:xfrm>
            <a:off x="1937857" y="6358853"/>
            <a:ext cx="243281" cy="243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237DDE-1FF8-4EAB-9090-D38683A25524}"/>
              </a:ext>
            </a:extLst>
          </p:cNvPr>
          <p:cNvSpPr txBox="1"/>
          <p:nvPr/>
        </p:nvSpPr>
        <p:spPr>
          <a:xfrm>
            <a:off x="1635453" y="5763614"/>
            <a:ext cx="1002197" cy="646331"/>
          </a:xfrm>
          <a:prstGeom prst="rect">
            <a:avLst/>
          </a:prstGeom>
          <a:noFill/>
        </p:spPr>
        <p:txBody>
          <a:bodyPr wrap="none" rtlCol="0">
            <a:spAutoFit/>
          </a:bodyPr>
          <a:lstStyle/>
          <a:p>
            <a:r>
              <a:rPr lang="en-US" dirty="0"/>
              <a:t>TCP 9</a:t>
            </a:r>
          </a:p>
          <a:p>
            <a:r>
              <a:rPr lang="en-US" dirty="0"/>
              <a:t>4 person</a:t>
            </a:r>
          </a:p>
        </p:txBody>
      </p:sp>
      <p:sp>
        <p:nvSpPr>
          <p:cNvPr id="10" name="Rectangle 9">
            <a:extLst>
              <a:ext uri="{FF2B5EF4-FFF2-40B4-BE49-F238E27FC236}">
                <a16:creationId xmlns:a16="http://schemas.microsoft.com/office/drawing/2014/main" id="{8A1C5D63-5F0E-478D-9918-CF1D70C7D26E}"/>
              </a:ext>
            </a:extLst>
          </p:cNvPr>
          <p:cNvSpPr/>
          <p:nvPr/>
        </p:nvSpPr>
        <p:spPr>
          <a:xfrm>
            <a:off x="3162038" y="4915999"/>
            <a:ext cx="366075" cy="213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A887C49-86A5-4006-8019-946382292F96}"/>
              </a:ext>
            </a:extLst>
          </p:cNvPr>
          <p:cNvSpPr txBox="1"/>
          <p:nvPr/>
        </p:nvSpPr>
        <p:spPr>
          <a:xfrm>
            <a:off x="2843976" y="5117394"/>
            <a:ext cx="1002197" cy="646331"/>
          </a:xfrm>
          <a:prstGeom prst="rect">
            <a:avLst/>
          </a:prstGeom>
          <a:noFill/>
        </p:spPr>
        <p:txBody>
          <a:bodyPr wrap="none" rtlCol="0">
            <a:spAutoFit/>
          </a:bodyPr>
          <a:lstStyle/>
          <a:p>
            <a:r>
              <a:rPr lang="en-US" dirty="0"/>
              <a:t>TCP 8</a:t>
            </a:r>
          </a:p>
          <a:p>
            <a:r>
              <a:rPr lang="en-US" dirty="0"/>
              <a:t>4 person</a:t>
            </a:r>
          </a:p>
        </p:txBody>
      </p:sp>
      <p:sp>
        <p:nvSpPr>
          <p:cNvPr id="12" name="Rectangle 11">
            <a:extLst>
              <a:ext uri="{FF2B5EF4-FFF2-40B4-BE49-F238E27FC236}">
                <a16:creationId xmlns:a16="http://schemas.microsoft.com/office/drawing/2014/main" id="{FE0DEC89-25AC-4916-9C3C-9458EBBC937C}"/>
              </a:ext>
            </a:extLst>
          </p:cNvPr>
          <p:cNvSpPr/>
          <p:nvPr/>
        </p:nvSpPr>
        <p:spPr>
          <a:xfrm>
            <a:off x="3152307" y="2793534"/>
            <a:ext cx="253623" cy="222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B9AACC-E32B-4A61-A130-9DE111E5E94F}"/>
              </a:ext>
            </a:extLst>
          </p:cNvPr>
          <p:cNvSpPr txBox="1"/>
          <p:nvPr/>
        </p:nvSpPr>
        <p:spPr>
          <a:xfrm>
            <a:off x="2784940" y="2991306"/>
            <a:ext cx="1002197" cy="646331"/>
          </a:xfrm>
          <a:prstGeom prst="rect">
            <a:avLst/>
          </a:prstGeom>
          <a:noFill/>
        </p:spPr>
        <p:txBody>
          <a:bodyPr wrap="none" rtlCol="0">
            <a:spAutoFit/>
          </a:bodyPr>
          <a:lstStyle/>
          <a:p>
            <a:r>
              <a:rPr lang="en-US" dirty="0"/>
              <a:t>TCP 7 </a:t>
            </a:r>
          </a:p>
          <a:p>
            <a:r>
              <a:rPr lang="en-US" dirty="0"/>
              <a:t>4 person</a:t>
            </a:r>
          </a:p>
        </p:txBody>
      </p:sp>
      <p:sp>
        <p:nvSpPr>
          <p:cNvPr id="14" name="Rectangle 13">
            <a:extLst>
              <a:ext uri="{FF2B5EF4-FFF2-40B4-BE49-F238E27FC236}">
                <a16:creationId xmlns:a16="http://schemas.microsoft.com/office/drawing/2014/main" id="{8D2D4313-63F5-407D-86DC-1125CE7D5C10}"/>
              </a:ext>
            </a:extLst>
          </p:cNvPr>
          <p:cNvSpPr/>
          <p:nvPr/>
        </p:nvSpPr>
        <p:spPr>
          <a:xfrm>
            <a:off x="6157519" y="2560551"/>
            <a:ext cx="453006" cy="455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3D0F4A9-859F-4533-AEE5-83154C43D4C2}"/>
              </a:ext>
            </a:extLst>
          </p:cNvPr>
          <p:cNvSpPr txBox="1"/>
          <p:nvPr/>
        </p:nvSpPr>
        <p:spPr>
          <a:xfrm>
            <a:off x="5929047" y="2977532"/>
            <a:ext cx="1106393" cy="646331"/>
          </a:xfrm>
          <a:prstGeom prst="rect">
            <a:avLst/>
          </a:prstGeom>
          <a:noFill/>
        </p:spPr>
        <p:txBody>
          <a:bodyPr wrap="none" rtlCol="0">
            <a:spAutoFit/>
          </a:bodyPr>
          <a:lstStyle/>
          <a:p>
            <a:r>
              <a:rPr lang="en-US" dirty="0"/>
              <a:t>TCP 6</a:t>
            </a:r>
          </a:p>
          <a:p>
            <a:r>
              <a:rPr lang="en-US" dirty="0"/>
              <a:t>10 person</a:t>
            </a:r>
          </a:p>
        </p:txBody>
      </p:sp>
      <p:sp>
        <p:nvSpPr>
          <p:cNvPr id="16" name="TextBox 15">
            <a:extLst>
              <a:ext uri="{FF2B5EF4-FFF2-40B4-BE49-F238E27FC236}">
                <a16:creationId xmlns:a16="http://schemas.microsoft.com/office/drawing/2014/main" id="{34AEBDC0-9D51-4E05-922D-CEF6ED09A54D}"/>
              </a:ext>
            </a:extLst>
          </p:cNvPr>
          <p:cNvSpPr txBox="1"/>
          <p:nvPr/>
        </p:nvSpPr>
        <p:spPr>
          <a:xfrm>
            <a:off x="3405930" y="3716701"/>
            <a:ext cx="1995033" cy="1200329"/>
          </a:xfrm>
          <a:prstGeom prst="rect">
            <a:avLst/>
          </a:prstGeom>
          <a:noFill/>
        </p:spPr>
        <p:txBody>
          <a:bodyPr wrap="none" rtlCol="0">
            <a:spAutoFit/>
          </a:bodyPr>
          <a:lstStyle/>
          <a:p>
            <a:r>
              <a:rPr lang="en-US" dirty="0"/>
              <a:t>Dawson Command</a:t>
            </a:r>
          </a:p>
          <a:p>
            <a:r>
              <a:rPr lang="en-US" dirty="0"/>
              <a:t>National Guard</a:t>
            </a:r>
          </a:p>
          <a:p>
            <a:r>
              <a:rPr lang="en-US" dirty="0" err="1"/>
              <a:t>BorTac</a:t>
            </a:r>
            <a:endParaRPr lang="en-US" dirty="0"/>
          </a:p>
          <a:p>
            <a:r>
              <a:rPr lang="en-US" dirty="0"/>
              <a:t>TX DPS</a:t>
            </a:r>
          </a:p>
        </p:txBody>
      </p:sp>
      <p:sp>
        <p:nvSpPr>
          <p:cNvPr id="17" name="Rectangle 16">
            <a:extLst>
              <a:ext uri="{FF2B5EF4-FFF2-40B4-BE49-F238E27FC236}">
                <a16:creationId xmlns:a16="http://schemas.microsoft.com/office/drawing/2014/main" id="{F838130E-2B40-49B8-99E2-DAEB0824B8D9}"/>
              </a:ext>
            </a:extLst>
          </p:cNvPr>
          <p:cNvSpPr/>
          <p:nvPr/>
        </p:nvSpPr>
        <p:spPr>
          <a:xfrm>
            <a:off x="9328558" y="6161362"/>
            <a:ext cx="178410" cy="331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5BF2C58-6633-48EA-BF6E-BE87BE5E6384}"/>
              </a:ext>
            </a:extLst>
          </p:cNvPr>
          <p:cNvSpPr txBox="1"/>
          <p:nvPr/>
        </p:nvSpPr>
        <p:spPr>
          <a:xfrm>
            <a:off x="8657182" y="5581635"/>
            <a:ext cx="1002197" cy="646331"/>
          </a:xfrm>
          <a:prstGeom prst="rect">
            <a:avLst/>
          </a:prstGeom>
          <a:noFill/>
        </p:spPr>
        <p:txBody>
          <a:bodyPr wrap="none" rtlCol="0">
            <a:spAutoFit/>
          </a:bodyPr>
          <a:lstStyle/>
          <a:p>
            <a:r>
              <a:rPr lang="en-US" dirty="0"/>
              <a:t>TCP 11</a:t>
            </a:r>
          </a:p>
          <a:p>
            <a:r>
              <a:rPr lang="en-US" dirty="0"/>
              <a:t>4 person</a:t>
            </a:r>
          </a:p>
        </p:txBody>
      </p:sp>
      <p:sp>
        <p:nvSpPr>
          <p:cNvPr id="19" name="Rectangle 18">
            <a:extLst>
              <a:ext uri="{FF2B5EF4-FFF2-40B4-BE49-F238E27FC236}">
                <a16:creationId xmlns:a16="http://schemas.microsoft.com/office/drawing/2014/main" id="{58AA1A27-84B8-4445-B0A2-26507EE563A6}"/>
              </a:ext>
            </a:extLst>
          </p:cNvPr>
          <p:cNvSpPr/>
          <p:nvPr/>
        </p:nvSpPr>
        <p:spPr>
          <a:xfrm>
            <a:off x="6308521" y="4269996"/>
            <a:ext cx="75501" cy="226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F9FE52B-D45F-4D3D-93A8-BF37BD72BB9D}"/>
              </a:ext>
            </a:extLst>
          </p:cNvPr>
          <p:cNvSpPr txBox="1"/>
          <p:nvPr/>
        </p:nvSpPr>
        <p:spPr>
          <a:xfrm>
            <a:off x="5882842" y="3900663"/>
            <a:ext cx="926857" cy="369332"/>
          </a:xfrm>
          <a:prstGeom prst="rect">
            <a:avLst/>
          </a:prstGeom>
          <a:noFill/>
        </p:spPr>
        <p:txBody>
          <a:bodyPr wrap="none" rtlCol="0">
            <a:spAutoFit/>
          </a:bodyPr>
          <a:lstStyle/>
          <a:p>
            <a:r>
              <a:rPr lang="en-US" dirty="0"/>
              <a:t>2 LMTV</a:t>
            </a:r>
          </a:p>
        </p:txBody>
      </p:sp>
    </p:spTree>
    <p:extLst>
      <p:ext uri="{BB962C8B-B14F-4D97-AF65-F5344CB8AC3E}">
        <p14:creationId xmlns:p14="http://schemas.microsoft.com/office/powerpoint/2010/main" val="111215395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TC104033923[[fn=Depth]]</Template>
  <TotalTime>6417</TotalTime>
  <Words>1727</Words>
  <Application>Microsoft Macintosh PowerPoint</Application>
  <PresentationFormat>Widescreen</PresentationFormat>
  <Paragraphs>244</Paragraphs>
  <Slides>29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Corbel</vt:lpstr>
      <vt:lpstr>Depth</vt:lpstr>
      <vt:lpstr>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 Floyd Burial 06/09/2020</vt:lpstr>
      <vt:lpstr>ANY 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Warrant 09/10/14</dc:title>
  <dc:creator>Owner</dc:creator>
  <cp:lastModifiedBy>Microsoft Office User</cp:lastModifiedBy>
  <cp:revision>307</cp:revision>
  <cp:lastPrinted>2020-06-09T14:05:40Z</cp:lastPrinted>
  <dcterms:created xsi:type="dcterms:W3CDTF">2014-09-10T04:37:36Z</dcterms:created>
  <dcterms:modified xsi:type="dcterms:W3CDTF">2020-10-01T21:26:07Z</dcterms:modified>
</cp:coreProperties>
</file>